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79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41275-3292-8E42-803A-06533CD6A74F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EAB03-D1EF-C94F-9780-44C55F94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11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97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0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204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8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97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00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84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53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87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528" y="5103744"/>
            <a:ext cx="4999629" cy="17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2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89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1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9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3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4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0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7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4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  <p:sldLayoutId id="2147484112" r:id="rId13"/>
    <p:sldLayoutId id="2147484113" r:id="rId14"/>
    <p:sldLayoutId id="2147484114" r:id="rId15"/>
    <p:sldLayoutId id="2147484115" r:id="rId16"/>
    <p:sldLayoutId id="214748411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2175" y="3804618"/>
            <a:ext cx="8305799" cy="1530817"/>
          </a:xfrm>
        </p:spPr>
        <p:txBody>
          <a:bodyPr>
            <a:normAutofit/>
          </a:bodyPr>
          <a:lstStyle/>
          <a:p>
            <a:r>
              <a:rPr lang="de-DE" sz="2400" b="1">
                <a:ln w="317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Die Formung der Neuen Fortschrittsgeschichte: ein gegenseitiger und</a:t>
            </a:r>
          </a:p>
          <a:p>
            <a:r>
              <a:rPr lang="de-DE" sz="2400" b="1">
                <a:ln w="317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Kooperativer Wirtschafts- und Gesellschaftsansatz</a:t>
            </a:r>
          </a:p>
        </p:txBody>
      </p:sp>
      <p:sp>
        <p:nvSpPr>
          <p:cNvPr id="8" name="Rectangle 7"/>
          <p:cNvSpPr/>
          <p:nvPr/>
        </p:nvSpPr>
        <p:spPr>
          <a:xfrm>
            <a:off x="2619375" y="2881288"/>
            <a:ext cx="80962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THE</a:t>
            </a:r>
            <a:r>
              <a:rPr lang="de-DE" sz="5400">
                <a:ln w="0">
                  <a:solidFill>
                    <a:srgbClr val="DC4A3C"/>
                  </a:solidFill>
                </a:ln>
                <a:solidFill>
                  <a:srgbClr val="DC4A3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de-DE" sz="5400" b="1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PEOPLE’S</a:t>
            </a:r>
            <a:r>
              <a:rPr lang="de-DE" sz="5400">
                <a:ln w="0">
                  <a:solidFill>
                    <a:srgbClr val="DC4A3C"/>
                  </a:solidFill>
                </a:ln>
                <a:solidFill>
                  <a:srgbClr val="DC4A3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de-DE" sz="5400" b="1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BUSINESS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221673"/>
            <a:ext cx="7879773" cy="276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190" y="0"/>
            <a:ext cx="10018713" cy="1409700"/>
          </a:xfrm>
        </p:spPr>
        <p:txBody>
          <a:bodyPr/>
          <a:lstStyle/>
          <a:p>
            <a:pPr algn="l"/>
            <a:r>
              <a:rPr lang="de-DE" dirty="0">
                <a:solidFill>
                  <a:srgbClr val="DC4A3C"/>
                </a:solidFill>
              </a:rPr>
              <a:t>Zugang zu qualitativem, leistbarem Wohnen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347" y="1149927"/>
            <a:ext cx="10175385" cy="5439775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DC4A3C"/>
                </a:solidFill>
              </a:rPr>
              <a:t>Genossenschaftliches Wohnen erlaubt es den Mietern, die Entscheidungen über ihre Wohnungen zu lenken</a:t>
            </a:r>
          </a:p>
          <a:p>
            <a:r>
              <a:rPr lang="de-DE" dirty="0">
                <a:solidFill>
                  <a:srgbClr val="DC4A3C"/>
                </a:solidFill>
              </a:rPr>
              <a:t>Dies gestattet Genossenschaften, Entscheidungen zu treffen, die nicht nur im Interesse ihrer Mitglieder stehen, sondern auch in dem der Allgemeinheit </a:t>
            </a:r>
          </a:p>
          <a:p>
            <a:r>
              <a:rPr lang="de-DE" dirty="0">
                <a:solidFill>
                  <a:srgbClr val="DC4A3C"/>
                </a:solidFill>
              </a:rPr>
              <a:t>Sie können Wege zu </a:t>
            </a:r>
            <a:r>
              <a:rPr lang="de-DE" dirty="0" err="1">
                <a:solidFill>
                  <a:srgbClr val="DC4A3C"/>
                </a:solidFill>
              </a:rPr>
              <a:t>leistbarerem</a:t>
            </a:r>
            <a:r>
              <a:rPr lang="de-DE" dirty="0">
                <a:solidFill>
                  <a:srgbClr val="DC4A3C"/>
                </a:solidFill>
              </a:rPr>
              <a:t> und nachhaltigerem, qualitativem Wohnen bieten</a:t>
            </a:r>
          </a:p>
          <a:p>
            <a:pPr marL="0" indent="0">
              <a:buNone/>
            </a:pPr>
            <a:r>
              <a:rPr lang="de-DE" dirty="0">
                <a:solidFill>
                  <a:srgbClr val="DC4A3C"/>
                </a:solidFill>
              </a:rPr>
              <a:t>Wir schlagen vor, dass: </a:t>
            </a:r>
          </a:p>
          <a:p>
            <a:r>
              <a:rPr lang="de-DE" dirty="0">
                <a:solidFill>
                  <a:srgbClr val="DC4A3C"/>
                </a:solidFill>
              </a:rPr>
              <a:t>Die finanzielle Unterstützung für Sozialwohnbauinitiativen auf genossenschaftliche Wohnprojekte ausgedehnt wird</a:t>
            </a:r>
          </a:p>
          <a:p>
            <a:r>
              <a:rPr lang="de-DE" dirty="0">
                <a:solidFill>
                  <a:srgbClr val="DC4A3C"/>
                </a:solidFill>
              </a:rPr>
              <a:t>Öffentlich finanziertes Wohnen ein Minimum an Mieterkontrolle gewährleistet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45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65992"/>
            <a:ext cx="10018713" cy="1055077"/>
          </a:xfrm>
        </p:spPr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Energiesicherheit durch lokale Kontrolle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1069"/>
            <a:ext cx="10250490" cy="4339405"/>
          </a:xfrm>
        </p:spPr>
        <p:txBody>
          <a:bodyPr>
            <a:normAutofit fontScale="92500" lnSpcReduction="20000"/>
          </a:bodyPr>
          <a:lstStyle/>
          <a:p>
            <a:r>
              <a:rPr lang="de-DE">
                <a:solidFill>
                  <a:srgbClr val="DC4A3C"/>
                </a:solidFill>
              </a:rPr>
              <a:t>Genossenschaften bieten ein Wirtschaftsmodell, auf das die Menschen sich verlassen können, und das einen Umstieg auf erneuerbare Energie bringt </a:t>
            </a:r>
          </a:p>
          <a:p>
            <a:r>
              <a:rPr lang="de-DE">
                <a:solidFill>
                  <a:srgbClr val="DC4A3C"/>
                </a:solidFill>
              </a:rPr>
              <a:t>Das Gemeinschaftseigentum erlaubt die Verteilung der Gewinne an die Mitglieder oder die Reinvestition in Öko-Projekte der Gemeinschaft</a:t>
            </a:r>
          </a:p>
          <a:p>
            <a:pPr marL="0" indent="0">
              <a:buNone/>
            </a:pPr>
            <a:r>
              <a:rPr lang="de-DE">
                <a:solidFill>
                  <a:srgbClr val="DC4A3C"/>
                </a:solidFill>
              </a:rPr>
              <a:t>Wir schlagen vor, dass:</a:t>
            </a:r>
          </a:p>
          <a:p>
            <a:r>
              <a:rPr lang="de-DE">
                <a:solidFill>
                  <a:srgbClr val="DC4A3C"/>
                </a:solidFill>
              </a:rPr>
              <a:t>EU Mitgliedsstaaten eine breite Palette an Bürgereigentumsprogrammen für erneuerbare Energie unterstützen, einschließlich der Festlegung von Planerwartungen</a:t>
            </a:r>
          </a:p>
          <a:p>
            <a:r>
              <a:rPr lang="de-DE">
                <a:solidFill>
                  <a:srgbClr val="DC4A3C"/>
                </a:solidFill>
              </a:rPr>
              <a:t>Sie ebenfalls Ziele für erneuerbare Energie und gemeinschaftliche Stromversorgung festlegen</a:t>
            </a:r>
          </a:p>
          <a:p>
            <a:r>
              <a:rPr lang="de-DE">
                <a:solidFill>
                  <a:srgbClr val="DC4A3C"/>
                </a:solidFill>
              </a:rPr>
              <a:t>Finanzhilfe denjenigen zur Verfügung steht, die Vorfeldsondierungen für die Einrichtung von Genossenschaften für erneuerbare Energie durchführen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200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rgbClr val="DC4A3C"/>
                </a:solidFill>
              </a:rPr>
              <a:t>Zu berücksichtigende Fragen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565565"/>
            <a:ext cx="10018713" cy="4225636"/>
          </a:xfrm>
        </p:spPr>
        <p:txBody>
          <a:bodyPr>
            <a:normAutofit/>
          </a:bodyPr>
          <a:lstStyle/>
          <a:p>
            <a:r>
              <a:rPr lang="de-DE" sz="3200">
                <a:solidFill>
                  <a:srgbClr val="DC4A3C"/>
                </a:solidFill>
              </a:rPr>
              <a:t>Was kann getan werden, um Regierungen dazu zu veranlassen, Politik zu machen, die den genossenschaftlichen Sektor stärkt?</a:t>
            </a:r>
          </a:p>
          <a:p>
            <a:r>
              <a:rPr lang="de-DE" sz="3200">
                <a:solidFill>
                  <a:srgbClr val="DC4A3C"/>
                </a:solidFill>
              </a:rPr>
              <a:t>Was kann getan werden, um Genossenschaften auf Gegenseitigkeit auf einer Basisebene zu fördern?</a:t>
            </a:r>
          </a:p>
        </p:txBody>
      </p:sp>
    </p:spTree>
    <p:extLst>
      <p:ext uri="{BB962C8B-B14F-4D97-AF65-F5344CB8AC3E}">
        <p14:creationId xmlns:p14="http://schemas.microsoft.com/office/powerpoint/2010/main" val="131543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9919312" cy="1494691"/>
          </a:xfrm>
        </p:spPr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Wie können Fortschrittliche das People’s Business entwickeln: politische Ideen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80493"/>
            <a:ext cx="10187737" cy="3610708"/>
          </a:xfrm>
        </p:spPr>
        <p:txBody>
          <a:bodyPr/>
          <a:lstStyle/>
          <a:p>
            <a:r>
              <a:rPr lang="de-DE" sz="3200">
                <a:solidFill>
                  <a:srgbClr val="DC4A3C"/>
                </a:solidFill>
              </a:rPr>
              <a:t>Fortschrittliche haben die Möglichkeit, die Initiative zu ergreifen und die Wirtschaft zu fördern, die die Bedürfnisse der Menschen vor diejenigen des Marktes stellt</a:t>
            </a:r>
          </a:p>
          <a:p>
            <a:r>
              <a:rPr lang="de-DE" sz="3200">
                <a:solidFill>
                  <a:srgbClr val="DC4A3C"/>
                </a:solidFill>
              </a:rPr>
              <a:t>Wir schlagen vor, dass Fortschrittliche in ganz Europa die „People´s Business Charter“ annehmen </a:t>
            </a:r>
          </a:p>
          <a:p>
            <a:endParaRPr lang="en-GB" dirty="0">
              <a:solidFill>
                <a:srgbClr val="DC4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4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50273"/>
            <a:ext cx="10018713" cy="1752599"/>
          </a:xfrm>
        </p:spPr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Eine Wirtschaft, die Menschen vor andere Interessen stellt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61883"/>
            <a:ext cx="10438749" cy="3747246"/>
          </a:xfrm>
        </p:spPr>
        <p:txBody>
          <a:bodyPr>
            <a:noAutofit/>
          </a:bodyPr>
          <a:lstStyle/>
          <a:p>
            <a:r>
              <a:rPr lang="de-DE">
                <a:solidFill>
                  <a:srgbClr val="DC4A3C"/>
                </a:solidFill>
              </a:rPr>
              <a:t>Die Finanzkrise zeigt die Folgen des übergroßen Vertrauens in ein Wirtschaftsmodell, welches von der Maximierung der Anteilseignerinteressen getrieben wird</a:t>
            </a:r>
          </a:p>
          <a:p>
            <a:r>
              <a:rPr lang="de-DE">
                <a:solidFill>
                  <a:srgbClr val="DC4A3C"/>
                </a:solidFill>
              </a:rPr>
              <a:t>Anders als börsennotierte Firmen werden Genossenschaften auf Gegenseitigkeit dazu motiviert, eine langfristige Strategie zu verfolgen, welche die Mitglieder an die erste Stelle setzt</a:t>
            </a:r>
          </a:p>
          <a:p>
            <a:r>
              <a:rPr lang="de-DE">
                <a:solidFill>
                  <a:srgbClr val="DC4A3C"/>
                </a:solidFill>
              </a:rPr>
              <a:t>Während sie auf vielen Sektoren und Ländern der EU präsent sind, ist dies in anderen Ländern nicht der Fall, und das führt zu ihrer Diskriminierung und dem Fehlen von Unterstützung</a:t>
            </a:r>
          </a:p>
        </p:txBody>
      </p:sp>
    </p:spTree>
    <p:extLst>
      <p:ext uri="{BB962C8B-B14F-4D97-AF65-F5344CB8AC3E}">
        <p14:creationId xmlns:p14="http://schemas.microsoft.com/office/powerpoint/2010/main" val="88649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659423"/>
            <a:ext cx="10018713" cy="5131777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DC4A3C"/>
                </a:solidFill>
              </a:rPr>
              <a:t>Es ist wesentlich, dass:</a:t>
            </a:r>
          </a:p>
          <a:p>
            <a:endParaRPr lang="en-GB" dirty="0">
              <a:solidFill>
                <a:srgbClr val="DC4A3C"/>
              </a:solidFill>
            </a:endParaRPr>
          </a:p>
          <a:p>
            <a:r>
              <a:rPr lang="de-DE" dirty="0">
                <a:solidFill>
                  <a:srgbClr val="DC4A3C"/>
                </a:solidFill>
              </a:rPr>
              <a:t>Es einen bestehenden, regulativen Rahmen gibt, der es allen Unternehmenstypen erlaubt, am Wettbewerb auf allen Ebenen in der gesamten EU teilzunehmen, ohne ein besonderes Modell zu bevorzugen</a:t>
            </a:r>
          </a:p>
          <a:p>
            <a:pPr marL="0" indent="0">
              <a:buNone/>
            </a:pPr>
            <a:endParaRPr lang="en-GB" dirty="0">
              <a:solidFill>
                <a:srgbClr val="DC4A3C"/>
              </a:solidFill>
            </a:endParaRPr>
          </a:p>
          <a:p>
            <a:r>
              <a:rPr lang="de-DE" dirty="0">
                <a:solidFill>
                  <a:srgbClr val="DC4A3C"/>
                </a:solidFill>
              </a:rPr>
              <a:t>Wirtschaftspolitik aktiv die Unternehmensvielfalt fördert, unterstützt von der Verantwortlichkeit der Regierungen, die Unternehmensvielfalt auf einer jährlichen Basis als Teil einer EU weiten Datenbank zu bemessen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3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74785"/>
            <a:ext cx="10278198" cy="1752599"/>
          </a:xfrm>
        </p:spPr>
        <p:txBody>
          <a:bodyPr>
            <a:normAutofit fontScale="90000"/>
          </a:bodyPr>
          <a:lstStyle/>
          <a:p>
            <a:pPr algn="l"/>
            <a:br>
              <a:rPr lang="de-DE">
                <a:solidFill>
                  <a:srgbClr val="DC4A3C"/>
                </a:solidFill>
              </a:rPr>
            </a:br>
            <a:r>
              <a:rPr lang="de-DE">
                <a:solidFill>
                  <a:srgbClr val="DC4A3C"/>
                </a:solidFill>
              </a:rPr>
              <a:t>Politische Ideen, die die Auswirkungen der Globalisierung ausgleichen</a:t>
            </a:r>
            <a:br>
              <a:rPr lang="de-DE"/>
            </a:b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4000"/>
            <a:ext cx="10018713" cy="4859215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DC4A3C"/>
                </a:solidFill>
              </a:rPr>
              <a:t>Die Globalisierung hat zu einer wachsenden Dominanz von großen multinationalen Firmen geführt </a:t>
            </a:r>
          </a:p>
          <a:p>
            <a:r>
              <a:rPr lang="de-DE">
                <a:solidFill>
                  <a:srgbClr val="DC4A3C"/>
                </a:solidFill>
              </a:rPr>
              <a:t>Die Macht dieser Unternehmen ist so groß, dass die Regierungen wenig Einfluss auf ihre Strategien haben, die oft nicht zum Nutzen der einfachen Menschen beitragen</a:t>
            </a:r>
          </a:p>
          <a:p>
            <a:r>
              <a:rPr lang="de-DE">
                <a:solidFill>
                  <a:srgbClr val="DC4A3C"/>
                </a:solidFill>
              </a:rPr>
              <a:t>Genossenschaften sind lokal fokussiert und arbeiten innerhalb nationaler Grenzen und nehmen eher nicht am globalen „Wettrennen nach unten“ teil </a:t>
            </a:r>
          </a:p>
          <a:p>
            <a:r>
              <a:rPr lang="de-DE">
                <a:solidFill>
                  <a:srgbClr val="DC4A3C"/>
                </a:solidFill>
              </a:rPr>
              <a:t>Die Menschen stehen bei ihnen an erster Stelle und sie bieten hochqualitative Beschäftigung</a:t>
            </a:r>
          </a:p>
        </p:txBody>
      </p:sp>
    </p:spTree>
    <p:extLst>
      <p:ext uri="{BB962C8B-B14F-4D97-AF65-F5344CB8AC3E}">
        <p14:creationId xmlns:p14="http://schemas.microsoft.com/office/powerpoint/2010/main" val="271179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69" y="374073"/>
            <a:ext cx="10466576" cy="5575390"/>
          </a:xfrm>
        </p:spPr>
        <p:txBody>
          <a:bodyPr/>
          <a:lstStyle/>
          <a:p>
            <a:pPr marL="0" indent="0">
              <a:buNone/>
            </a:pPr>
            <a:r>
              <a:rPr lang="de-DE" sz="2800">
                <a:solidFill>
                  <a:srgbClr val="DC4A3C"/>
                </a:solidFill>
              </a:rPr>
              <a:t>Wir schlagen vor, dass:</a:t>
            </a:r>
          </a:p>
          <a:p>
            <a:r>
              <a:rPr lang="de-DE" sz="2800">
                <a:solidFill>
                  <a:srgbClr val="DC4A3C"/>
                </a:solidFill>
              </a:rPr>
              <a:t>Es steuerliche Anreize gibt, die die Rolle der Genossenschaften und des Gemeinschaftseigentums in der gesamten EU anerkennen</a:t>
            </a:r>
          </a:p>
          <a:p>
            <a:r>
              <a:rPr lang="de-DE" sz="2800">
                <a:solidFill>
                  <a:srgbClr val="DC4A3C"/>
                </a:solidFill>
              </a:rPr>
              <a:t>Strategien verfolgt werden, welche sicherstellen, dass Genossenschaften auf Gegenseitigkeit nicht benachteiligt werden</a:t>
            </a:r>
          </a:p>
          <a:p>
            <a:r>
              <a:rPr lang="de-DE" sz="2800">
                <a:solidFill>
                  <a:srgbClr val="DC4A3C"/>
                </a:solidFill>
              </a:rPr>
              <a:t>Alle EU Mitgliedsstaaten Gesetze erlassen, um die Demutualisierung einzuschränken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74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Unternehmen, die Ungleichheit in Frage stellen und für Wohlstand sorgen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>
                <a:solidFill>
                  <a:srgbClr val="DC4A3C"/>
                </a:solidFill>
              </a:rPr>
              <a:t>Die Eigentümerstruktur eines Unternehmens beeinflusst seine Prioritäten</a:t>
            </a:r>
          </a:p>
          <a:p>
            <a:r>
              <a:rPr lang="de-DE">
                <a:solidFill>
                  <a:srgbClr val="DC4A3C"/>
                </a:solidFill>
              </a:rPr>
              <a:t>Genossenschaften sorgen für Wohlstand, durch die Verteilung ihrer Überschüsse an die Mitglieder über Dividenden oder niedrigere Preise, und bekämpfen Ungleichheit</a:t>
            </a:r>
          </a:p>
          <a:p>
            <a:pPr marL="0" indent="0">
              <a:buNone/>
            </a:pPr>
            <a:r>
              <a:rPr lang="de-DE">
                <a:solidFill>
                  <a:srgbClr val="DC4A3C"/>
                </a:solidFill>
              </a:rPr>
              <a:t>Wir schlagen vor, dass:</a:t>
            </a:r>
          </a:p>
          <a:p>
            <a:r>
              <a:rPr lang="de-DE">
                <a:solidFill>
                  <a:srgbClr val="DC4A3C"/>
                </a:solidFill>
              </a:rPr>
              <a:t>Kunden und Arbeitnehmer ermutigt werden, an Genossenschaften teilzunehmen, und die Steuerpolitik Investitionen anregt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76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08086"/>
            <a:ext cx="10018713" cy="1752599"/>
          </a:xfrm>
        </p:spPr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Finanzdienstleistungen im Interesse der Kunden nicht des Kapitals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60685"/>
            <a:ext cx="10139654" cy="3788951"/>
          </a:xfrm>
        </p:spPr>
        <p:txBody>
          <a:bodyPr>
            <a:normAutofit fontScale="70000" lnSpcReduction="20000"/>
          </a:bodyPr>
          <a:lstStyle/>
          <a:p>
            <a:r>
              <a:rPr lang="de-DE">
                <a:solidFill>
                  <a:srgbClr val="DC4A3C"/>
                </a:solidFill>
              </a:rPr>
              <a:t>Die Finanzkrise hat die europäischen Länder stark betroffen, und die Bürger müssen für die Rezession mit jahrelangen Sparkursen bezahlen</a:t>
            </a:r>
          </a:p>
          <a:p>
            <a:r>
              <a:rPr lang="de-DE">
                <a:solidFill>
                  <a:srgbClr val="DC4A3C"/>
                </a:solidFill>
              </a:rPr>
              <a:t>Regierungen haben die Verantwortlichkeit, ihre Bürger vor Wirtschaftsschocks in der Zukunft zu schützen</a:t>
            </a:r>
          </a:p>
          <a:p>
            <a:r>
              <a:rPr lang="de-DE">
                <a:solidFill>
                  <a:srgbClr val="DC4A3C"/>
                </a:solidFill>
              </a:rPr>
              <a:t>Die Förderung von Genossenschaften auf Gegenseitigkeit, die weniger zu risikobehafteten, kurzfristigen Gewinnen neigen, wären ein Schritt dazu, dies zu erreichen</a:t>
            </a:r>
          </a:p>
          <a:p>
            <a:pPr marL="0" indent="0">
              <a:buNone/>
            </a:pPr>
            <a:r>
              <a:rPr lang="de-DE">
                <a:solidFill>
                  <a:srgbClr val="DC4A3C"/>
                </a:solidFill>
              </a:rPr>
              <a:t>Wir schlagen vor, dass:</a:t>
            </a:r>
          </a:p>
          <a:p>
            <a:r>
              <a:rPr lang="de-DE">
                <a:solidFill>
                  <a:srgbClr val="DC4A3C"/>
                </a:solidFill>
              </a:rPr>
              <a:t>Genossenschaften auf Gegenseitigkeit zum Angebot von Finanzdienstleistungen in jedem EU Mitgliedsstaat zugelassen werden</a:t>
            </a:r>
          </a:p>
          <a:p>
            <a:r>
              <a:rPr lang="de-DE">
                <a:solidFill>
                  <a:srgbClr val="DC4A3C"/>
                </a:solidFill>
              </a:rPr>
              <a:t>Die Regulierungen die einzigartigen Leistungen des genossenschaftlichen Bank- und Versicherungswesens anerkennen</a:t>
            </a:r>
          </a:p>
          <a:p>
            <a:r>
              <a:rPr lang="de-DE">
                <a:solidFill>
                  <a:srgbClr val="DC4A3C"/>
                </a:solidFill>
              </a:rPr>
              <a:t>Genossenschaften Kapital von Mitgliedern sowie von externen Investoren gleichermaßen erhalten können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4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51693"/>
            <a:ext cx="10018713" cy="1752599"/>
          </a:xfrm>
        </p:spPr>
        <p:txBody>
          <a:bodyPr/>
          <a:lstStyle/>
          <a:p>
            <a:pPr algn="l"/>
            <a:r>
              <a:rPr lang="de-DE">
                <a:solidFill>
                  <a:srgbClr val="DC4A3C"/>
                </a:solidFill>
              </a:rPr>
              <a:t>Arbeit, die sinnvoll und lohnend 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90255"/>
            <a:ext cx="10018713" cy="4613563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DC4A3C"/>
                </a:solidFill>
              </a:rPr>
              <a:t>In einer fairen Wirtschaft sollte Arbeit sowohl erfüllend als auch gut bezahlt sein</a:t>
            </a:r>
          </a:p>
          <a:p>
            <a:r>
              <a:rPr lang="de-DE">
                <a:solidFill>
                  <a:srgbClr val="DC4A3C"/>
                </a:solidFill>
              </a:rPr>
              <a:t>Es gibt eindeutige Beweise, dass Angestellteneigentum die Arbeitnehmerzufriedenheit und die Produktivität steigert</a:t>
            </a:r>
          </a:p>
          <a:p>
            <a:r>
              <a:rPr lang="de-DE">
                <a:solidFill>
                  <a:srgbClr val="DC4A3C"/>
                </a:solidFill>
              </a:rPr>
              <a:t>Ebenso können Regionen wiederbelebt werden, in denen wirtschaftliche Optionen fehlen</a:t>
            </a:r>
          </a:p>
          <a:p>
            <a:pPr marL="0" indent="0">
              <a:buNone/>
            </a:pPr>
            <a:r>
              <a:rPr lang="de-DE">
                <a:solidFill>
                  <a:srgbClr val="DC4A3C"/>
                </a:solidFill>
              </a:rPr>
              <a:t>Wir schlagen vor, dass:</a:t>
            </a:r>
          </a:p>
          <a:p>
            <a:r>
              <a:rPr lang="de-DE">
                <a:solidFill>
                  <a:srgbClr val="DC4A3C"/>
                </a:solidFill>
              </a:rPr>
              <a:t>Regierungen Initiativen fördern, um Angestellteneigentum vermittels der Verwendung von Sozialversicherungsmitteln als Investitionsquelle zuzulassen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48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517</TotalTime>
  <Words>781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Parallax</vt:lpstr>
      <vt:lpstr>PowerPoint Presentation</vt:lpstr>
      <vt:lpstr>Wie können Fortschrittliche das People’s Business entwickeln: politische Ideen</vt:lpstr>
      <vt:lpstr>Eine Wirtschaft, die Menschen vor andere Interessen stellt</vt:lpstr>
      <vt:lpstr>PowerPoint Presentation</vt:lpstr>
      <vt:lpstr> Politische Ideen, die die Auswirkungen der Globalisierung ausgleichen </vt:lpstr>
      <vt:lpstr>PowerPoint Presentation</vt:lpstr>
      <vt:lpstr>Unternehmen, die Ungleichheit in Frage stellen und für Wohlstand sorgen</vt:lpstr>
      <vt:lpstr>Finanzdienstleistungen im Interesse der Kunden nicht des Kapitals</vt:lpstr>
      <vt:lpstr>Arbeit, die sinnvoll und lohnend ist</vt:lpstr>
      <vt:lpstr>Zugang zu qualitativem, leistbarem Wohnen</vt:lpstr>
      <vt:lpstr>Energiesicherheit durch lokale Kontrolle</vt:lpstr>
      <vt:lpstr>Zu berücksichtigende 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People’s Business</dc:title>
  <dc:creator>Josh</dc:creator>
  <cp:lastModifiedBy>Craig Bedworth</cp:lastModifiedBy>
  <cp:revision>27</cp:revision>
  <dcterms:created xsi:type="dcterms:W3CDTF">2017-03-22T11:37:17Z</dcterms:created>
  <dcterms:modified xsi:type="dcterms:W3CDTF">2018-01-11T08:48:53Z</dcterms:modified>
</cp:coreProperties>
</file>