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9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4A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4679"/>
  </p:normalViewPr>
  <p:slideViewPr>
    <p:cSldViewPr snapToGrid="0">
      <p:cViewPr varScale="1">
        <p:scale>
          <a:sx n="69" d="100"/>
          <a:sy n="69" d="100"/>
        </p:scale>
        <p:origin x="78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141275-3292-8E42-803A-06533CD6A74F}" type="datetimeFigureOut">
              <a:rPr lang="en-US" smtClean="0"/>
              <a:t>1/10/2018</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CEAB03-D1EF-C94F-9780-44C55F94C804}" type="slidenum">
              <a:rPr lang="en-US" smtClean="0"/>
              <a:t>‹#›</a:t>
            </a:fld>
            <a:endParaRPr lang="fr-FR"/>
          </a:p>
        </p:txBody>
      </p:sp>
    </p:spTree>
    <p:extLst>
      <p:ext uri="{BB962C8B-B14F-4D97-AF65-F5344CB8AC3E}">
        <p14:creationId xmlns:p14="http://schemas.microsoft.com/office/powerpoint/2010/main" val="442111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729735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0103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7204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2183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0197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98400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6884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0053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868760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37528" y="5103744"/>
            <a:ext cx="4999629" cy="1754256"/>
          </a:xfrm>
          <a:prstGeom prst="rect">
            <a:avLst/>
          </a:prstGeom>
        </p:spPr>
      </p:pic>
    </p:spTree>
    <p:extLst>
      <p:ext uri="{BB962C8B-B14F-4D97-AF65-F5344CB8AC3E}">
        <p14:creationId xmlns:p14="http://schemas.microsoft.com/office/powerpoint/2010/main" val="79562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27289488"/>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6418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9993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4138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8342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7604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1579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1/10/2018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7342324"/>
      </p:ext>
    </p:extLst>
  </p:cSld>
  <p:clrMap bg1="lt1" tx1="dk1" bg2="lt2" tx2="dk2" accent1="accent1" accent2="accent2" accent3="accent3" accent4="accent4" accent5="accent5" accent6="accent6" hlink="hlink" folHlink="folHlink"/>
  <p:sldLayoutIdLst>
    <p:sldLayoutId id="2147484100" r:id="rId1"/>
    <p:sldLayoutId id="2147484101" r:id="rId2"/>
    <p:sldLayoutId id="2147484102" r:id="rId3"/>
    <p:sldLayoutId id="2147484103" r:id="rId4"/>
    <p:sldLayoutId id="2147484104" r:id="rId5"/>
    <p:sldLayoutId id="2147484105" r:id="rId6"/>
    <p:sldLayoutId id="2147484106" r:id="rId7"/>
    <p:sldLayoutId id="2147484107" r:id="rId8"/>
    <p:sldLayoutId id="2147484108" r:id="rId9"/>
    <p:sldLayoutId id="2147484109" r:id="rId10"/>
    <p:sldLayoutId id="2147484110" r:id="rId11"/>
    <p:sldLayoutId id="2147484111" r:id="rId12"/>
    <p:sldLayoutId id="2147484112" r:id="rId13"/>
    <p:sldLayoutId id="2147484113" r:id="rId14"/>
    <p:sldLayoutId id="2147484114" r:id="rId15"/>
    <p:sldLayoutId id="2147484115" r:id="rId16"/>
    <p:sldLayoutId id="2147484116"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2.gif"/><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custDataLst>
              <p:tags r:id="rId1"/>
            </p:custDataLst>
          </p:nvPr>
        </p:nvSpPr>
        <p:spPr>
          <a:xfrm>
            <a:off x="2162175" y="3804618"/>
            <a:ext cx="8305799" cy="1530817"/>
          </a:xfrm>
        </p:spPr>
        <p:txBody>
          <a:bodyPr>
            <a:normAutofit/>
          </a:bodyPr>
          <a:lstStyle/>
          <a:p>
            <a:r>
              <a:rPr lang="en-GB" sz="2400" b="1" dirty="0">
                <a:ln w="3175">
                  <a:solidFill>
                    <a:srgbClr val="DC4A3C"/>
                  </a:solidFill>
                  <a:prstDash val="solid"/>
                </a:ln>
                <a:solidFill>
                  <a:srgbClr val="DC4A3C"/>
                </a:solidFill>
              </a:rPr>
              <a:t>Donner un cadre au récit des nouveaux progressistes : une approche mutualiste et</a:t>
            </a:r>
          </a:p>
          <a:p>
            <a:r>
              <a:rPr lang="en-GB" sz="2400" b="1" dirty="0">
                <a:ln w="3175">
                  <a:solidFill>
                    <a:srgbClr val="DC4A3C"/>
                  </a:solidFill>
                  <a:prstDash val="solid"/>
                </a:ln>
                <a:solidFill>
                  <a:srgbClr val="DC4A3C"/>
                </a:solidFill>
              </a:rPr>
              <a:t>coopérative de l'économie et de la société</a:t>
            </a:r>
          </a:p>
        </p:txBody>
      </p:sp>
      <p:sp>
        <p:nvSpPr>
          <p:cNvPr id="8" name="Rectangle 7"/>
          <p:cNvSpPr/>
          <p:nvPr>
            <p:custDataLst>
              <p:tags r:id="rId2"/>
            </p:custDataLst>
          </p:nvPr>
        </p:nvSpPr>
        <p:spPr>
          <a:xfrm>
            <a:off x="2619375" y="2881288"/>
            <a:ext cx="8096250" cy="923330"/>
          </a:xfrm>
          <a:prstGeom prst="rect">
            <a:avLst/>
          </a:prstGeom>
          <a:noFill/>
        </p:spPr>
        <p:txBody>
          <a:bodyPr wrap="square" lIns="91440" tIns="45720" rIns="91440" bIns="45720">
            <a:spAutoFit/>
          </a:bodyPr>
          <a:lstStyle/>
          <a:p>
            <a:pPr algn="ctr"/>
            <a:r>
              <a:rPr lang="en-US" sz="5400" b="1" dirty="0">
                <a:ln w="22225">
                  <a:solidFill>
                    <a:srgbClr val="DC4A3C"/>
                  </a:solidFill>
                  <a:prstDash val="solid"/>
                </a:ln>
                <a:solidFill>
                  <a:srgbClr val="DC4A3C"/>
                </a:solidFill>
              </a:rPr>
              <a:t>THE</a:t>
            </a:r>
            <a:r>
              <a:rPr dirty="0"/>
              <a:t> </a:t>
            </a:r>
            <a:r>
              <a:rPr lang="en-US" sz="5400" b="1" dirty="0">
                <a:ln w="22225">
                  <a:solidFill>
                    <a:srgbClr val="DC4A3C"/>
                  </a:solidFill>
                  <a:prstDash val="solid"/>
                </a:ln>
                <a:solidFill>
                  <a:srgbClr val="DC4A3C"/>
                </a:solidFill>
              </a:rPr>
              <a:t>PEOPLE’S</a:t>
            </a:r>
            <a:r>
              <a:rPr dirty="0"/>
              <a:t> </a:t>
            </a:r>
            <a:r>
              <a:rPr lang="en-US" sz="5400" b="1" dirty="0">
                <a:ln w="22225">
                  <a:solidFill>
                    <a:srgbClr val="DC4A3C"/>
                  </a:solidFill>
                  <a:prstDash val="solid"/>
                </a:ln>
                <a:solidFill>
                  <a:srgbClr val="DC4A3C"/>
                </a:solidFill>
              </a:rPr>
              <a:t>BUSINESS</a:t>
            </a:r>
            <a:endParaRPr lang="fr-FR" sz="5400" b="0" cap="none" spc="0" dirty="0">
              <a:ln w="0">
                <a:solidFill>
                  <a:srgbClr val="DC4A3C"/>
                </a:solidFill>
              </a:ln>
              <a:solidFill>
                <a:srgbClr val="DC4A3C"/>
              </a:solidFill>
              <a:effectLst>
                <a:outerShdw blurRad="38100" dist="19050" dir="2700000" algn="tl" rotWithShape="0">
                  <a:schemeClr val="dk1">
                    <a:alpha val="40000"/>
                  </a:schemeClr>
                </a:outerShdw>
              </a:effectLst>
            </a:endParaRPr>
          </a:p>
        </p:txBody>
      </p:sp>
      <p:pic>
        <p:nvPicPr>
          <p:cNvPr id="2" name="Picture 1"/>
          <p:cNvPicPr>
            <a:picLocks noChangeAspect="1"/>
          </p:cNvPicPr>
          <p:nvPr>
            <p:custDataLst>
              <p:tags r:id="rId3"/>
            </p:custDataLst>
          </p:nvPr>
        </p:nvPicPr>
        <p:blipFill>
          <a:blip r:embed="rId5">
            <a:extLst>
              <a:ext uri="{28A0092B-C50C-407E-A947-70E740481C1C}">
                <a14:useLocalDpi xmlns:a14="http://schemas.microsoft.com/office/drawing/2010/main" val="0"/>
              </a:ext>
            </a:extLst>
          </a:blip>
          <a:stretch>
            <a:fillRect/>
          </a:stretch>
        </p:blipFill>
        <p:spPr>
          <a:xfrm>
            <a:off x="2619375" y="221673"/>
            <a:ext cx="7879773" cy="2764833"/>
          </a:xfrm>
          <a:prstGeom prst="rect">
            <a:avLst/>
          </a:prstGeom>
        </p:spPr>
      </p:pic>
    </p:spTree>
    <p:extLst>
      <p:ext uri="{BB962C8B-B14F-4D97-AF65-F5344CB8AC3E}">
        <p14:creationId xmlns:p14="http://schemas.microsoft.com/office/powerpoint/2010/main" val="144687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484310" y="105508"/>
            <a:ext cx="10018713" cy="1752599"/>
          </a:xfrm>
        </p:spPr>
        <p:txBody>
          <a:bodyPr/>
          <a:lstStyle/>
          <a:p>
            <a:pPr algn="l"/>
            <a:r>
              <a:rPr lang="en-GB" dirty="0">
                <a:solidFill>
                  <a:srgbClr val="DC4A3C"/>
                </a:solidFill>
              </a:rPr>
              <a:t>Accès à un logement abordable de qualité</a:t>
            </a:r>
          </a:p>
        </p:txBody>
      </p:sp>
      <p:sp>
        <p:nvSpPr>
          <p:cNvPr id="3" name="Content Placeholder 2"/>
          <p:cNvSpPr>
            <a:spLocks noGrp="1"/>
          </p:cNvSpPr>
          <p:nvPr>
            <p:ph idx="1"/>
            <p:custDataLst>
              <p:tags r:id="rId2"/>
            </p:custDataLst>
          </p:nvPr>
        </p:nvSpPr>
        <p:spPr>
          <a:xfrm>
            <a:off x="1327638" y="969818"/>
            <a:ext cx="10175385" cy="5439775"/>
          </a:xfrm>
        </p:spPr>
        <p:txBody>
          <a:bodyPr>
            <a:normAutofit/>
          </a:bodyPr>
          <a:lstStyle/>
          <a:p>
            <a:r>
              <a:rPr lang="en-GB" dirty="0">
                <a:solidFill>
                  <a:srgbClr val="DC4A3C"/>
                </a:solidFill>
              </a:rPr>
              <a:t>Le logement coopératif permet aux locataires de contrôler les décisions liées à leurs logements</a:t>
            </a:r>
          </a:p>
          <a:p>
            <a:r>
              <a:rPr lang="en-GB" dirty="0">
                <a:solidFill>
                  <a:srgbClr val="DC4A3C"/>
                </a:solidFill>
              </a:rPr>
              <a:t>Cela leur permet de prendre des décisions qui ne sont pas seulement dans les intérêts de leurs membres, mais aussi dans ceux d'un plus grand public </a:t>
            </a:r>
          </a:p>
          <a:p>
            <a:r>
              <a:rPr lang="en-GB" dirty="0">
                <a:solidFill>
                  <a:srgbClr val="DC4A3C"/>
                </a:solidFill>
              </a:rPr>
              <a:t>Ils peuvent ouvrir la voie vers des logements plus abordables et durables</a:t>
            </a:r>
          </a:p>
          <a:p>
            <a:pPr marL="0" indent="0">
              <a:buNone/>
            </a:pPr>
            <a:r>
              <a:rPr lang="en-GB" dirty="0">
                <a:solidFill>
                  <a:srgbClr val="DC4A3C"/>
                </a:solidFill>
              </a:rPr>
              <a:t>Nos propositions : </a:t>
            </a:r>
          </a:p>
          <a:p>
            <a:r>
              <a:rPr lang="en-GB" dirty="0">
                <a:solidFill>
                  <a:srgbClr val="DC4A3C"/>
                </a:solidFill>
              </a:rPr>
              <a:t>Le soutien financier pour les initiatives de logements sociaux devrait être étendu aux projets de logement coopératif</a:t>
            </a:r>
          </a:p>
          <a:p>
            <a:r>
              <a:rPr lang="en-GB" dirty="0">
                <a:solidFill>
                  <a:srgbClr val="DC4A3C"/>
                </a:solidFill>
              </a:rPr>
              <a:t>Le logement financé par l'État devrait insister sur un minimum de contrôle exercé par les locataires</a:t>
            </a:r>
          </a:p>
          <a:p>
            <a:endParaRPr lang="fr-FR" dirty="0"/>
          </a:p>
        </p:txBody>
      </p:sp>
    </p:spTree>
    <p:extLst>
      <p:ext uri="{BB962C8B-B14F-4D97-AF65-F5344CB8AC3E}">
        <p14:creationId xmlns:p14="http://schemas.microsoft.com/office/powerpoint/2010/main" val="1766452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484310" y="465992"/>
            <a:ext cx="10018713" cy="1055077"/>
          </a:xfrm>
        </p:spPr>
        <p:txBody>
          <a:bodyPr>
            <a:normAutofit fontScale="90000"/>
          </a:bodyPr>
          <a:lstStyle/>
          <a:p>
            <a:pPr algn="l"/>
            <a:r>
              <a:rPr lang="en-GB" dirty="0">
                <a:solidFill>
                  <a:srgbClr val="DC4A3C"/>
                </a:solidFill>
              </a:rPr>
              <a:t>La sécurité énergétique par le contrôle au niveau local</a:t>
            </a:r>
          </a:p>
        </p:txBody>
      </p:sp>
      <p:sp>
        <p:nvSpPr>
          <p:cNvPr id="3" name="Content Placeholder 2"/>
          <p:cNvSpPr>
            <a:spLocks noGrp="1"/>
          </p:cNvSpPr>
          <p:nvPr>
            <p:ph idx="1"/>
            <p:custDataLst>
              <p:tags r:id="rId2"/>
            </p:custDataLst>
          </p:nvPr>
        </p:nvSpPr>
        <p:spPr>
          <a:xfrm>
            <a:off x="1484310" y="1521069"/>
            <a:ext cx="10250490" cy="4339405"/>
          </a:xfrm>
        </p:spPr>
        <p:txBody>
          <a:bodyPr>
            <a:normAutofit fontScale="85000" lnSpcReduction="20000"/>
          </a:bodyPr>
          <a:lstStyle/>
          <a:p>
            <a:r>
              <a:rPr lang="en-GB" dirty="0">
                <a:solidFill>
                  <a:srgbClr val="DC4A3C"/>
                </a:solidFill>
              </a:rPr>
              <a:t>Les coopératives sont en mesure de fournir un modèle commerciale pouvant avoir la confiance des citoyens et qui offre des avantages à ces derniers dans la transition vers les énergies renouvelables </a:t>
            </a:r>
          </a:p>
          <a:p>
            <a:r>
              <a:rPr lang="en-GB" dirty="0">
                <a:solidFill>
                  <a:srgbClr val="DC4A3C"/>
                </a:solidFill>
              </a:rPr>
              <a:t>La propriété collective permet de redistribuer les profits à ses membres ou de réinvestir dans des projets verts de la communauté</a:t>
            </a:r>
          </a:p>
          <a:p>
            <a:pPr marL="0" indent="0">
              <a:buNone/>
            </a:pPr>
            <a:r>
              <a:rPr lang="en-GB" dirty="0">
                <a:solidFill>
                  <a:srgbClr val="DC4A3C"/>
                </a:solidFill>
              </a:rPr>
              <a:t>Nos propositions :</a:t>
            </a:r>
          </a:p>
          <a:p>
            <a:r>
              <a:rPr lang="en-GB" dirty="0">
                <a:solidFill>
                  <a:srgbClr val="DC4A3C"/>
                </a:solidFill>
              </a:rPr>
              <a:t>Les États membres de l'Union européenne devraient soutenir une large gamme de programmes de propriété citoyenne pour les énergies renouvelables, y compris définir des attentes en matière de planification </a:t>
            </a:r>
          </a:p>
          <a:p>
            <a:r>
              <a:rPr lang="en-GB" dirty="0">
                <a:solidFill>
                  <a:srgbClr val="DC4A3C"/>
                </a:solidFill>
              </a:rPr>
              <a:t>Ils devraient également établir des cibles pour l'énergie renouvelable et le pouvoir communautaire</a:t>
            </a:r>
          </a:p>
          <a:p>
            <a:r>
              <a:rPr lang="en-GB" dirty="0">
                <a:solidFill>
                  <a:srgbClr val="DC4A3C"/>
                </a:solidFill>
              </a:rPr>
              <a:t>Des aides financières devraient également être disponibles pour ceux qui souhaitent effectuer des enquêtes préliminaires pour établir des coopératives d'énergie renouvelable</a:t>
            </a:r>
          </a:p>
          <a:p>
            <a:endParaRPr lang="fr-FR" dirty="0"/>
          </a:p>
        </p:txBody>
      </p:sp>
    </p:spTree>
    <p:extLst>
      <p:ext uri="{BB962C8B-B14F-4D97-AF65-F5344CB8AC3E}">
        <p14:creationId xmlns:p14="http://schemas.microsoft.com/office/powerpoint/2010/main" val="1917200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GB" dirty="0">
                <a:solidFill>
                  <a:srgbClr val="DC4A3C"/>
                </a:solidFill>
              </a:rPr>
              <a:t>Questions de réflexion</a:t>
            </a:r>
          </a:p>
        </p:txBody>
      </p:sp>
      <p:sp>
        <p:nvSpPr>
          <p:cNvPr id="5" name="Content Placeholder 4"/>
          <p:cNvSpPr>
            <a:spLocks noGrp="1"/>
          </p:cNvSpPr>
          <p:nvPr>
            <p:ph idx="1"/>
            <p:custDataLst>
              <p:tags r:id="rId2"/>
            </p:custDataLst>
          </p:nvPr>
        </p:nvSpPr>
        <p:spPr>
          <a:xfrm>
            <a:off x="1484310" y="1565565"/>
            <a:ext cx="10018713" cy="4225636"/>
          </a:xfrm>
        </p:spPr>
        <p:txBody>
          <a:bodyPr>
            <a:normAutofit/>
          </a:bodyPr>
          <a:lstStyle/>
          <a:p>
            <a:r>
              <a:rPr lang="fr-FR" sz="3200" dirty="0">
                <a:solidFill>
                  <a:srgbClr val="DC4A3C"/>
                </a:solidFill>
              </a:rPr>
              <a:t>Qu'est-ce qui peut être fait pour que les gouvernements promeuvent des politiques pour renforcer le secteur coopératif ?</a:t>
            </a:r>
          </a:p>
          <a:p>
            <a:r>
              <a:rPr lang="fr-FR" sz="3200" dirty="0">
                <a:solidFill>
                  <a:srgbClr val="DC4A3C"/>
                </a:solidFill>
              </a:rPr>
              <a:t>Qu'est-ce qui peut être fait pour promouvoir les coopératives et les mutuelles à un niveau local ?</a:t>
            </a:r>
          </a:p>
        </p:txBody>
      </p:sp>
    </p:spTree>
    <p:extLst>
      <p:ext uri="{BB962C8B-B14F-4D97-AF65-F5344CB8AC3E}">
        <p14:creationId xmlns:p14="http://schemas.microsoft.com/office/powerpoint/2010/main" val="1315435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484311" y="685801"/>
            <a:ext cx="9919312" cy="1494691"/>
          </a:xfrm>
        </p:spPr>
        <p:txBody>
          <a:bodyPr/>
          <a:lstStyle/>
          <a:p>
            <a:pPr algn="l"/>
            <a:r>
              <a:rPr lang="en-GB" dirty="0">
                <a:solidFill>
                  <a:srgbClr val="DC4A3C"/>
                </a:solidFill>
              </a:rPr>
              <a:t>Comment les progressistes peuvent construire The People's Business : idées politiques</a:t>
            </a:r>
          </a:p>
        </p:txBody>
      </p:sp>
      <p:sp>
        <p:nvSpPr>
          <p:cNvPr id="3" name="Content Placeholder 2"/>
          <p:cNvSpPr>
            <a:spLocks noGrp="1"/>
          </p:cNvSpPr>
          <p:nvPr>
            <p:ph idx="1"/>
            <p:custDataLst>
              <p:tags r:id="rId2"/>
            </p:custDataLst>
          </p:nvPr>
        </p:nvSpPr>
        <p:spPr>
          <a:xfrm>
            <a:off x="1484310" y="2180493"/>
            <a:ext cx="10187737" cy="3610708"/>
          </a:xfrm>
        </p:spPr>
        <p:txBody>
          <a:bodyPr/>
          <a:lstStyle/>
          <a:p>
            <a:r>
              <a:rPr lang="fr-FR" sz="3200" dirty="0">
                <a:solidFill>
                  <a:srgbClr val="DC4A3C"/>
                </a:solidFill>
              </a:rPr>
              <a:t>Les progressistes ont l'opportunité de prendre l'initiative et de promouvoir des entreprises qui placent les besoins des citoyens avant ceux du marché</a:t>
            </a:r>
          </a:p>
          <a:p>
            <a:r>
              <a:rPr lang="fr-FR" sz="3200" dirty="0">
                <a:solidFill>
                  <a:srgbClr val="DC4A3C"/>
                </a:solidFill>
              </a:rPr>
              <a:t>Nous proposons que les progressistes à travers l'Europe adoptent la « </a:t>
            </a:r>
            <a:r>
              <a:rPr lang="fr-FR" sz="3200" dirty="0" err="1">
                <a:solidFill>
                  <a:srgbClr val="DC4A3C"/>
                </a:solidFill>
              </a:rPr>
              <a:t>People’s</a:t>
            </a:r>
            <a:r>
              <a:rPr lang="fr-FR" sz="3200" dirty="0">
                <a:solidFill>
                  <a:srgbClr val="DC4A3C"/>
                </a:solidFill>
              </a:rPr>
              <a:t> Business Charter » (la charte pour The </a:t>
            </a:r>
            <a:r>
              <a:rPr lang="fr-FR" sz="3200" dirty="0" err="1">
                <a:solidFill>
                  <a:srgbClr val="DC4A3C"/>
                </a:solidFill>
              </a:rPr>
              <a:t>People’s</a:t>
            </a:r>
            <a:r>
              <a:rPr lang="fr-FR" sz="3200" dirty="0">
                <a:solidFill>
                  <a:srgbClr val="DC4A3C"/>
                </a:solidFill>
              </a:rPr>
              <a:t> Business) </a:t>
            </a:r>
          </a:p>
          <a:p>
            <a:endParaRPr lang="fr-FR" dirty="0">
              <a:solidFill>
                <a:srgbClr val="DC4A3C"/>
              </a:solidFill>
            </a:endParaRPr>
          </a:p>
        </p:txBody>
      </p:sp>
    </p:spTree>
    <p:extLst>
      <p:ext uri="{BB962C8B-B14F-4D97-AF65-F5344CB8AC3E}">
        <p14:creationId xmlns:p14="http://schemas.microsoft.com/office/powerpoint/2010/main" val="2151747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pPr algn="l"/>
            <a:r>
              <a:rPr lang="en-GB" dirty="0">
                <a:solidFill>
                  <a:srgbClr val="DC4A3C"/>
                </a:solidFill>
              </a:rPr>
              <a:t>Une économie dans laquelle les citoyens ont la priorité par rapport aux autres intérêts </a:t>
            </a:r>
          </a:p>
        </p:txBody>
      </p:sp>
      <p:sp>
        <p:nvSpPr>
          <p:cNvPr id="3" name="Content Placeholder 2"/>
          <p:cNvSpPr>
            <a:spLocks noGrp="1"/>
          </p:cNvSpPr>
          <p:nvPr>
            <p:ph idx="1"/>
            <p:custDataLst>
              <p:tags r:id="rId2"/>
            </p:custDataLst>
          </p:nvPr>
        </p:nvSpPr>
        <p:spPr>
          <a:xfrm>
            <a:off x="1484310" y="2061883"/>
            <a:ext cx="10438749" cy="3747246"/>
          </a:xfrm>
        </p:spPr>
        <p:txBody>
          <a:bodyPr>
            <a:noAutofit/>
          </a:bodyPr>
          <a:lstStyle/>
          <a:p>
            <a:r>
              <a:rPr lang="en-GB" dirty="0">
                <a:solidFill>
                  <a:srgbClr val="DC4A3C"/>
                </a:solidFill>
              </a:rPr>
              <a:t>La crise financière montre les conséquences de se fonder excessivement sur un </a:t>
            </a:r>
            <a:r>
              <a:rPr lang="en-GB" dirty="0" err="1">
                <a:solidFill>
                  <a:srgbClr val="DC4A3C"/>
                </a:solidFill>
              </a:rPr>
              <a:t>modèle</a:t>
            </a:r>
            <a:r>
              <a:rPr lang="en-GB" dirty="0">
                <a:solidFill>
                  <a:srgbClr val="DC4A3C"/>
                </a:solidFill>
              </a:rPr>
              <a:t> </a:t>
            </a:r>
            <a:r>
              <a:rPr lang="en-GB" dirty="0" err="1">
                <a:solidFill>
                  <a:srgbClr val="DC4A3C"/>
                </a:solidFill>
              </a:rPr>
              <a:t>d’entreprise</a:t>
            </a:r>
            <a:r>
              <a:rPr lang="en-GB" dirty="0">
                <a:solidFill>
                  <a:srgbClr val="DC4A3C"/>
                </a:solidFill>
              </a:rPr>
              <a:t> qui a comme motivation de maximiser la valeur pour les actionnaires </a:t>
            </a:r>
            <a:endParaRPr lang="fr-FR" dirty="0">
              <a:solidFill>
                <a:srgbClr val="DC4A3C"/>
              </a:solidFill>
            </a:endParaRPr>
          </a:p>
          <a:p>
            <a:r>
              <a:rPr lang="en-GB" dirty="0">
                <a:solidFill>
                  <a:srgbClr val="DC4A3C"/>
                </a:solidFill>
              </a:rPr>
              <a:t>Contrairement aux entreprises cotées, les coopératives et les mutuelles sont encouragées à adopter une stratégie à long terme qui accorde la priorité à ses membres</a:t>
            </a:r>
            <a:endParaRPr lang="fr-FR" dirty="0">
              <a:solidFill>
                <a:srgbClr val="DC4A3C"/>
              </a:solidFill>
            </a:endParaRPr>
          </a:p>
          <a:p>
            <a:r>
              <a:rPr lang="en-GB" dirty="0">
                <a:solidFill>
                  <a:srgbClr val="DC4A3C"/>
                </a:solidFill>
              </a:rPr>
              <a:t>Alors qu'elles disposent d'une forte implantation dans de nombreux secteurs et pays de l'Union européenne, ce n'est pas le cas dans d'autres et cela entraîne pour elles des situations de discrimination et un manque de soutien</a:t>
            </a:r>
          </a:p>
        </p:txBody>
      </p:sp>
    </p:spTree>
    <p:extLst>
      <p:ext uri="{BB962C8B-B14F-4D97-AF65-F5344CB8AC3E}">
        <p14:creationId xmlns:p14="http://schemas.microsoft.com/office/powerpoint/2010/main" val="886498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1484310" y="659423"/>
            <a:ext cx="10018713" cy="5131777"/>
          </a:xfrm>
        </p:spPr>
        <p:txBody>
          <a:bodyPr/>
          <a:lstStyle/>
          <a:p>
            <a:pPr marL="0" indent="0">
              <a:buNone/>
            </a:pPr>
            <a:r>
              <a:rPr lang="en-GB" dirty="0">
                <a:solidFill>
                  <a:srgbClr val="DC4A3C"/>
                </a:solidFill>
              </a:rPr>
              <a:t>Ce qui est essentiel :</a:t>
            </a:r>
          </a:p>
          <a:p>
            <a:endParaRPr lang="fr-FR" dirty="0">
              <a:solidFill>
                <a:srgbClr val="DC4A3C"/>
              </a:solidFill>
            </a:endParaRPr>
          </a:p>
          <a:p>
            <a:r>
              <a:rPr lang="en-GB" dirty="0">
                <a:solidFill>
                  <a:srgbClr val="DC4A3C"/>
                </a:solidFill>
              </a:rPr>
              <a:t>Un cadre réglementaire est en place et permet à tous les types d'entreprises commerciales de rivaliser sur un pied d'égalité à travers l'Union européenne et n'accordant d'avantage à aucun modèle particulier</a:t>
            </a:r>
          </a:p>
          <a:p>
            <a:pPr marL="0" indent="0">
              <a:buNone/>
            </a:pPr>
            <a:endParaRPr lang="fr-FR" dirty="0">
              <a:solidFill>
                <a:srgbClr val="DC4A3C"/>
              </a:solidFill>
            </a:endParaRPr>
          </a:p>
          <a:p>
            <a:r>
              <a:rPr lang="en-GB" dirty="0">
                <a:solidFill>
                  <a:srgbClr val="DC4A3C"/>
                </a:solidFill>
              </a:rPr>
              <a:t>La politique commerciale promeut activement la diversité des entreprises, appuyée par la responsabilité de la part des gouvernements de mesurer la diversité des entreprises sur une base annuelle en tant que partie de la vaste base de données de l'Union européenne</a:t>
            </a:r>
          </a:p>
          <a:p>
            <a:endParaRPr lang="fr-FR" dirty="0"/>
          </a:p>
        </p:txBody>
      </p:sp>
    </p:spTree>
    <p:extLst>
      <p:ext uri="{BB962C8B-B14F-4D97-AF65-F5344CB8AC3E}">
        <p14:creationId xmlns:p14="http://schemas.microsoft.com/office/powerpoint/2010/main" val="1391839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484310" y="474785"/>
            <a:ext cx="10278198" cy="1752599"/>
          </a:xfrm>
        </p:spPr>
        <p:txBody>
          <a:bodyPr>
            <a:normAutofit fontScale="90000"/>
          </a:bodyPr>
          <a:lstStyle/>
          <a:p>
            <a:pPr algn="l"/>
            <a:br/>
            <a:r>
              <a:rPr lang="en-GB" dirty="0">
                <a:solidFill>
                  <a:srgbClr val="DC4A3C"/>
                </a:solidFill>
              </a:rPr>
              <a:t>Idées de politique qui contrebalancent les effets de la mondialisation</a:t>
            </a:r>
            <a:br/>
            <a:endParaRPr lang="fr-FR" dirty="0"/>
          </a:p>
        </p:txBody>
      </p:sp>
      <p:sp>
        <p:nvSpPr>
          <p:cNvPr id="3" name="Content Placeholder 2"/>
          <p:cNvSpPr>
            <a:spLocks noGrp="1"/>
          </p:cNvSpPr>
          <p:nvPr>
            <p:ph idx="1"/>
            <p:custDataLst>
              <p:tags r:id="rId2"/>
            </p:custDataLst>
          </p:nvPr>
        </p:nvSpPr>
        <p:spPr>
          <a:xfrm>
            <a:off x="1484310" y="1607127"/>
            <a:ext cx="10018713" cy="4651397"/>
          </a:xfrm>
        </p:spPr>
        <p:txBody>
          <a:bodyPr>
            <a:normAutofit/>
          </a:bodyPr>
          <a:lstStyle/>
          <a:p>
            <a:r>
              <a:rPr lang="en-GB" dirty="0">
                <a:solidFill>
                  <a:srgbClr val="DC4A3C"/>
                </a:solidFill>
              </a:rPr>
              <a:t>La mondialisation a mené à la domination croissante de grandes multinationales </a:t>
            </a:r>
            <a:endParaRPr lang="fr-FR" dirty="0">
              <a:solidFill>
                <a:srgbClr val="DC4A3C"/>
              </a:solidFill>
            </a:endParaRPr>
          </a:p>
          <a:p>
            <a:r>
              <a:rPr lang="en-GB" dirty="0">
                <a:solidFill>
                  <a:srgbClr val="DC4A3C"/>
                </a:solidFill>
              </a:rPr>
              <a:t>Le pouvoir de ces entreprises est tel que les gouvernements n'ont guère d'influence sur leurs stratégies qui ne bénéficient pas souvent aux citoyens ordinaires</a:t>
            </a:r>
          </a:p>
          <a:p>
            <a:r>
              <a:rPr lang="en-GB" dirty="0">
                <a:solidFill>
                  <a:srgbClr val="DC4A3C"/>
                </a:solidFill>
              </a:rPr>
              <a:t>Les coopératives mettent l'accent sur le niveau local et exercent leurs activités à l'intérieur des frontières nationales et c'est la raison pour laquelle elles sont moins susceptibles de participer au « nivellement par le bas » </a:t>
            </a:r>
          </a:p>
          <a:p>
            <a:r>
              <a:rPr lang="en-GB" dirty="0">
                <a:solidFill>
                  <a:srgbClr val="DC4A3C"/>
                </a:solidFill>
              </a:rPr>
              <a:t>Elles accordent la priorité aux citoyens, en leur offrant des sources d'emploi de qualité</a:t>
            </a:r>
            <a:endParaRPr lang="fr-FR" dirty="0"/>
          </a:p>
        </p:txBody>
      </p:sp>
    </p:spTree>
    <p:extLst>
      <p:ext uri="{BB962C8B-B14F-4D97-AF65-F5344CB8AC3E}">
        <p14:creationId xmlns:p14="http://schemas.microsoft.com/office/powerpoint/2010/main" val="2711798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1406769" y="374073"/>
            <a:ext cx="10466576" cy="5575390"/>
          </a:xfrm>
        </p:spPr>
        <p:txBody>
          <a:bodyPr/>
          <a:lstStyle/>
          <a:p>
            <a:pPr marL="0" indent="0">
              <a:buNone/>
            </a:pPr>
            <a:r>
              <a:rPr lang="en-GB" sz="2800" dirty="0">
                <a:solidFill>
                  <a:srgbClr val="DC4A3C"/>
                </a:solidFill>
              </a:rPr>
              <a:t>Nos propositions :</a:t>
            </a:r>
            <a:endParaRPr lang="fr-FR" sz="2800" dirty="0">
              <a:solidFill>
                <a:srgbClr val="DC4A3C"/>
              </a:solidFill>
            </a:endParaRPr>
          </a:p>
          <a:p>
            <a:r>
              <a:rPr lang="en-GB" sz="2800" dirty="0">
                <a:solidFill>
                  <a:srgbClr val="DC4A3C"/>
                </a:solidFill>
              </a:rPr>
              <a:t>Il devrait y avoir des avantages fiscaux qui reconnaissent le rôle de la propriété coopérative et des mutuelles à travers l'Union européenne</a:t>
            </a:r>
            <a:endParaRPr lang="fr-FR" sz="2800" dirty="0">
              <a:solidFill>
                <a:srgbClr val="DC4A3C"/>
              </a:solidFill>
            </a:endParaRPr>
          </a:p>
          <a:p>
            <a:r>
              <a:rPr lang="en-GB" sz="2800" dirty="0">
                <a:solidFill>
                  <a:srgbClr val="DC4A3C"/>
                </a:solidFill>
              </a:rPr>
              <a:t>Des politiques devraient être engagées pour s'assurer que les coopératives et les mutuelles ne sont pas désavantagées</a:t>
            </a:r>
            <a:endParaRPr lang="fr-FR" sz="2800" dirty="0">
              <a:solidFill>
                <a:srgbClr val="DC4A3C"/>
              </a:solidFill>
            </a:endParaRPr>
          </a:p>
          <a:p>
            <a:r>
              <a:rPr lang="en-GB" sz="2800" dirty="0">
                <a:solidFill>
                  <a:srgbClr val="DC4A3C"/>
                </a:solidFill>
              </a:rPr>
              <a:t>Tous les États membres de l'Union européenne devraient adopter une législation pour limiter la démutualisation </a:t>
            </a:r>
          </a:p>
          <a:p>
            <a:pPr marL="0" indent="0">
              <a:buNone/>
            </a:pPr>
            <a:endParaRPr lang="fr-FR" dirty="0"/>
          </a:p>
        </p:txBody>
      </p:sp>
    </p:spTree>
    <p:extLst>
      <p:ext uri="{BB962C8B-B14F-4D97-AF65-F5344CB8AC3E}">
        <p14:creationId xmlns:p14="http://schemas.microsoft.com/office/powerpoint/2010/main" val="4188740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pPr algn="l"/>
            <a:r>
              <a:rPr lang="en-GB" dirty="0">
                <a:solidFill>
                  <a:srgbClr val="DC4A3C"/>
                </a:solidFill>
              </a:rPr>
              <a:t>Des entreprises qui font face à l'inégalité et qui distribuent les richesses</a:t>
            </a:r>
          </a:p>
        </p:txBody>
      </p:sp>
      <p:sp>
        <p:nvSpPr>
          <p:cNvPr id="3" name="Content Placeholder 2"/>
          <p:cNvSpPr>
            <a:spLocks noGrp="1"/>
          </p:cNvSpPr>
          <p:nvPr>
            <p:ph idx="1"/>
            <p:custDataLst>
              <p:tags r:id="rId2"/>
            </p:custDataLst>
          </p:nvPr>
        </p:nvSpPr>
        <p:spPr/>
        <p:txBody>
          <a:bodyPr>
            <a:normAutofit fontScale="92500"/>
          </a:bodyPr>
          <a:lstStyle/>
          <a:p>
            <a:r>
              <a:rPr lang="en-GB" dirty="0">
                <a:solidFill>
                  <a:srgbClr val="DC4A3C"/>
                </a:solidFill>
              </a:rPr>
              <a:t>Le type de propriété d'une entreprise affecte ses priorités</a:t>
            </a:r>
          </a:p>
          <a:p>
            <a:r>
              <a:rPr lang="en-GB" dirty="0">
                <a:solidFill>
                  <a:srgbClr val="DC4A3C"/>
                </a:solidFill>
              </a:rPr>
              <a:t>Les coopératives répandent les richesses en distribuant leurs excédents à leurs membres par le biais de dividendes ou de prix plus bas en combattant les inégalités des revenus </a:t>
            </a:r>
          </a:p>
          <a:p>
            <a:pPr marL="0" indent="0">
              <a:buNone/>
            </a:pPr>
            <a:r>
              <a:rPr lang="en-GB" dirty="0">
                <a:solidFill>
                  <a:srgbClr val="DC4A3C"/>
                </a:solidFill>
              </a:rPr>
              <a:t>Nos propositions :</a:t>
            </a:r>
          </a:p>
          <a:p>
            <a:r>
              <a:rPr lang="en-GB" dirty="0">
                <a:solidFill>
                  <a:srgbClr val="DC4A3C"/>
                </a:solidFill>
              </a:rPr>
              <a:t>Les clients et les employés devraient être encouragés à participer aux coopératives comme par le biais d'une politique fiscale pour promouvoir les investissements</a:t>
            </a:r>
          </a:p>
          <a:p>
            <a:pPr marL="0" indent="0">
              <a:buNone/>
            </a:pPr>
            <a:endParaRPr lang="fr-FR" dirty="0"/>
          </a:p>
        </p:txBody>
      </p:sp>
    </p:spTree>
    <p:extLst>
      <p:ext uri="{BB962C8B-B14F-4D97-AF65-F5344CB8AC3E}">
        <p14:creationId xmlns:p14="http://schemas.microsoft.com/office/powerpoint/2010/main" val="1937766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484309" y="208086"/>
            <a:ext cx="10018713" cy="1752599"/>
          </a:xfrm>
        </p:spPr>
        <p:txBody>
          <a:bodyPr/>
          <a:lstStyle/>
          <a:p>
            <a:pPr algn="l"/>
            <a:r>
              <a:rPr lang="en-GB" dirty="0">
                <a:solidFill>
                  <a:srgbClr val="DC4A3C"/>
                </a:solidFill>
              </a:rPr>
              <a:t>Des services financiers dans les intérêts des clients, pas du capital</a:t>
            </a:r>
          </a:p>
        </p:txBody>
      </p:sp>
      <p:sp>
        <p:nvSpPr>
          <p:cNvPr id="3" name="Content Placeholder 2"/>
          <p:cNvSpPr>
            <a:spLocks noGrp="1"/>
          </p:cNvSpPr>
          <p:nvPr>
            <p:ph idx="1"/>
            <p:custDataLst>
              <p:tags r:id="rId2"/>
            </p:custDataLst>
          </p:nvPr>
        </p:nvSpPr>
        <p:spPr>
          <a:xfrm>
            <a:off x="1484310" y="1960685"/>
            <a:ext cx="10139654" cy="3788951"/>
          </a:xfrm>
        </p:spPr>
        <p:txBody>
          <a:bodyPr>
            <a:normAutofit fontScale="70000" lnSpcReduction="20000"/>
          </a:bodyPr>
          <a:lstStyle/>
          <a:p>
            <a:r>
              <a:rPr lang="en-GB" dirty="0">
                <a:solidFill>
                  <a:srgbClr val="DC4A3C"/>
                </a:solidFill>
              </a:rPr>
              <a:t>La crise financière a eu un effet profond sur les pays européens, les citoyens doivent payer le prix de la récession à travers des années d'austérité</a:t>
            </a:r>
          </a:p>
          <a:p>
            <a:r>
              <a:rPr lang="en-GB" dirty="0">
                <a:solidFill>
                  <a:srgbClr val="DC4A3C"/>
                </a:solidFill>
              </a:rPr>
              <a:t>Les gouvernements ont la responsabilité de protéger leurs citoyens des chocs économiques à l'avenir</a:t>
            </a:r>
          </a:p>
          <a:p>
            <a:r>
              <a:rPr lang="en-GB" dirty="0">
                <a:solidFill>
                  <a:srgbClr val="DC4A3C"/>
                </a:solidFill>
              </a:rPr>
              <a:t>Promouvoir les coopératives et les mutuelles qui ont moins tendance à prendre des risques en vue de profits à court terme représenterait une étape pour atteindre cet objectif</a:t>
            </a:r>
          </a:p>
          <a:p>
            <a:pPr marL="0" indent="0">
              <a:buNone/>
            </a:pPr>
            <a:r>
              <a:rPr lang="en-GB" dirty="0">
                <a:solidFill>
                  <a:srgbClr val="DC4A3C"/>
                </a:solidFill>
              </a:rPr>
              <a:t>Nos propositions :</a:t>
            </a:r>
            <a:endParaRPr lang="fr-FR" dirty="0">
              <a:solidFill>
                <a:srgbClr val="DC4A3C"/>
              </a:solidFill>
            </a:endParaRPr>
          </a:p>
          <a:p>
            <a:r>
              <a:rPr lang="en-GB" dirty="0">
                <a:solidFill>
                  <a:srgbClr val="DC4A3C"/>
                </a:solidFill>
              </a:rPr>
              <a:t>Les coopératives et les mutuelles devraient être encouragées à offrir des services financiers dans tout État membre de l'Union européenne</a:t>
            </a:r>
          </a:p>
          <a:p>
            <a:r>
              <a:rPr lang="en-GB" dirty="0">
                <a:solidFill>
                  <a:srgbClr val="DC4A3C"/>
                </a:solidFill>
              </a:rPr>
              <a:t>La réglementation devrait reconnaître les caractéristiques uniques des services bancaires et des assurances coopératives</a:t>
            </a:r>
          </a:p>
          <a:p>
            <a:r>
              <a:rPr lang="en-GB" dirty="0">
                <a:solidFill>
                  <a:srgbClr val="DC4A3C"/>
                </a:solidFill>
              </a:rPr>
              <a:t>Les coopératives devraient pouvoir mobiliser des capitaux de la part de ses membres tout comme des investisseurs extérieurs</a:t>
            </a:r>
          </a:p>
          <a:p>
            <a:endParaRPr lang="fr-FR" dirty="0"/>
          </a:p>
        </p:txBody>
      </p:sp>
    </p:spTree>
    <p:extLst>
      <p:ext uri="{BB962C8B-B14F-4D97-AF65-F5344CB8AC3E}">
        <p14:creationId xmlns:p14="http://schemas.microsoft.com/office/powerpoint/2010/main" val="2328342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484311" y="351693"/>
            <a:ext cx="10018713" cy="1752599"/>
          </a:xfrm>
        </p:spPr>
        <p:txBody>
          <a:bodyPr/>
          <a:lstStyle/>
          <a:p>
            <a:pPr algn="l"/>
            <a:r>
              <a:rPr lang="en-GB" dirty="0">
                <a:solidFill>
                  <a:srgbClr val="DC4A3C"/>
                </a:solidFill>
              </a:rPr>
              <a:t>Un travail qui a du sens et gratifiant</a:t>
            </a:r>
          </a:p>
        </p:txBody>
      </p:sp>
      <p:sp>
        <p:nvSpPr>
          <p:cNvPr id="3" name="Content Placeholder 2"/>
          <p:cNvSpPr>
            <a:spLocks noGrp="1"/>
          </p:cNvSpPr>
          <p:nvPr>
            <p:ph idx="1"/>
            <p:custDataLst>
              <p:tags r:id="rId2"/>
            </p:custDataLst>
          </p:nvPr>
        </p:nvSpPr>
        <p:spPr>
          <a:xfrm>
            <a:off x="1484311" y="1690255"/>
            <a:ext cx="10018713" cy="4613563"/>
          </a:xfrm>
        </p:spPr>
        <p:txBody>
          <a:bodyPr>
            <a:normAutofit lnSpcReduction="10000"/>
          </a:bodyPr>
          <a:lstStyle/>
          <a:p>
            <a:r>
              <a:rPr lang="en-GB" dirty="0">
                <a:solidFill>
                  <a:srgbClr val="DC4A3C"/>
                </a:solidFill>
              </a:rPr>
              <a:t>Dans une économie équitable, le travail devrait être enrichissant ainsi que bien payé</a:t>
            </a:r>
          </a:p>
          <a:p>
            <a:r>
              <a:rPr lang="en-GB" dirty="0">
                <a:solidFill>
                  <a:srgbClr val="DC4A3C"/>
                </a:solidFill>
              </a:rPr>
              <a:t>Il existe des preuves solides suggérant que lorsque la propriété est détenue par les employés,  la satisfaction et la productivité des travailleurs reçoit un élan </a:t>
            </a:r>
          </a:p>
          <a:p>
            <a:r>
              <a:rPr lang="en-GB" dirty="0">
                <a:solidFill>
                  <a:srgbClr val="DC4A3C"/>
                </a:solidFill>
              </a:rPr>
              <a:t>Ils peuvent également aider à relancer les régions qui ont été privées d'opportunités économiques</a:t>
            </a:r>
          </a:p>
          <a:p>
            <a:pPr marL="0" indent="0">
              <a:buNone/>
            </a:pPr>
            <a:r>
              <a:rPr lang="en-GB" dirty="0">
                <a:solidFill>
                  <a:srgbClr val="DC4A3C"/>
                </a:solidFill>
              </a:rPr>
              <a:t>Nos propositions :</a:t>
            </a:r>
            <a:endParaRPr lang="fr-FR" dirty="0">
              <a:solidFill>
                <a:srgbClr val="DC4A3C"/>
              </a:solidFill>
            </a:endParaRPr>
          </a:p>
          <a:p>
            <a:r>
              <a:rPr lang="en-GB" dirty="0">
                <a:solidFill>
                  <a:srgbClr val="DC4A3C"/>
                </a:solidFill>
              </a:rPr>
              <a:t>Les gouvernements devraient promouvoir des initiatives pour permettre l'accès des employés à la propriété par l'utilisation de fonds de sécurité sociale comme investissement</a:t>
            </a:r>
          </a:p>
          <a:p>
            <a:endParaRPr lang="fr-FR" dirty="0"/>
          </a:p>
        </p:txBody>
      </p:sp>
    </p:spTree>
    <p:extLst>
      <p:ext uri="{BB962C8B-B14F-4D97-AF65-F5344CB8AC3E}">
        <p14:creationId xmlns:p14="http://schemas.microsoft.com/office/powerpoint/2010/main" val="39124835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772</TotalTime>
  <Words>963</Words>
  <Application>Microsoft Office PowerPoint</Application>
  <PresentationFormat>Widescreen</PresentationFormat>
  <Paragraphs>60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Corbel</vt:lpstr>
      <vt:lpstr>Parallax</vt:lpstr>
      <vt:lpstr>PowerPoint Presentation</vt:lpstr>
      <vt:lpstr>Comment les progressistes peuvent construire The People's Business : idées politiques</vt:lpstr>
      <vt:lpstr>Une économie dans laquelle les citoyens ont la priorité par rapport aux autres intérêts </vt:lpstr>
      <vt:lpstr>PowerPoint Presentation</vt:lpstr>
      <vt:lpstr> Idées de politique qui contrebalancent les effets de la mondialisation </vt:lpstr>
      <vt:lpstr>PowerPoint Presentation</vt:lpstr>
      <vt:lpstr>Des entreprises qui font face à l'inégalité et qui distribuent les richesses</vt:lpstr>
      <vt:lpstr>Des services financiers dans les intérêts des clients, pas du capital</vt:lpstr>
      <vt:lpstr>Un travail qui a du sens et gratifiant</vt:lpstr>
      <vt:lpstr>Accès à un logement abordable de qualité</vt:lpstr>
      <vt:lpstr>La sécurité énergétique par le contrôle au niveau local</vt:lpstr>
      <vt:lpstr>Questions de réflexion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People’s Business</dc:title>
  <dc:creator>Josh</dc:creator>
  <cp:lastModifiedBy>Craig Bedworth</cp:lastModifiedBy>
  <cp:revision>33</cp:revision>
  <dcterms:created xsi:type="dcterms:W3CDTF">2017-03-22T11:37:17Z</dcterms:created>
  <dcterms:modified xsi:type="dcterms:W3CDTF">2018-01-10T17:01:18Z</dcterms:modified>
</cp:coreProperties>
</file>