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9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4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79"/>
  </p:normalViewPr>
  <p:slideViewPr>
    <p:cSldViewPr snapToGrid="0">
      <p:cViewPr varScale="1">
        <p:scale>
          <a:sx n="72" d="100"/>
          <a:sy n="72" d="100"/>
        </p:scale>
        <p:origin x="20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41275-3292-8E42-803A-06533CD6A74F}" type="datetimeFigureOut">
              <a:rPr lang="en-US" smtClean="0"/>
              <a:t>12/6/17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EAB03-D1EF-C94F-9780-44C55F94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11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973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0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204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183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97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400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84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53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876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528" y="5103744"/>
            <a:ext cx="4999629" cy="175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2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89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41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99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3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34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0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79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4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101" r:id="rId2"/>
    <p:sldLayoutId id="2147484102" r:id="rId3"/>
    <p:sldLayoutId id="2147484103" r:id="rId4"/>
    <p:sldLayoutId id="2147484104" r:id="rId5"/>
    <p:sldLayoutId id="2147484105" r:id="rId6"/>
    <p:sldLayoutId id="2147484106" r:id="rId7"/>
    <p:sldLayoutId id="2147484107" r:id="rId8"/>
    <p:sldLayoutId id="2147484108" r:id="rId9"/>
    <p:sldLayoutId id="2147484109" r:id="rId10"/>
    <p:sldLayoutId id="2147484110" r:id="rId11"/>
    <p:sldLayoutId id="2147484111" r:id="rId12"/>
    <p:sldLayoutId id="2147484112" r:id="rId13"/>
    <p:sldLayoutId id="2147484113" r:id="rId14"/>
    <p:sldLayoutId id="2147484114" r:id="rId15"/>
    <p:sldLayoutId id="2147484115" r:id="rId16"/>
    <p:sldLayoutId id="214748411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2175" y="3804618"/>
            <a:ext cx="8305799" cy="1530817"/>
          </a:xfrm>
        </p:spPr>
        <p:txBody>
          <a:bodyPr>
            <a:normAutofit/>
          </a:bodyPr>
          <a:lstStyle/>
          <a:p>
            <a:r>
              <a:rPr lang="en-GB" sz="2400" b="1" dirty="0">
                <a:ln w="317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Framing the New Progressive narrative: a mutual and</a:t>
            </a:r>
          </a:p>
          <a:p>
            <a:r>
              <a:rPr lang="en-GB" sz="2400" b="1" dirty="0">
                <a:ln w="317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Cooperative approach to the Economy and society</a:t>
            </a:r>
          </a:p>
        </p:txBody>
      </p:sp>
      <p:sp>
        <p:nvSpPr>
          <p:cNvPr id="8" name="Rectangle 7"/>
          <p:cNvSpPr/>
          <p:nvPr/>
        </p:nvSpPr>
        <p:spPr>
          <a:xfrm>
            <a:off x="2619375" y="2881288"/>
            <a:ext cx="809625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THE</a:t>
            </a:r>
            <a:r>
              <a:rPr lang="en-US" sz="5400" dirty="0">
                <a:ln w="0">
                  <a:solidFill>
                    <a:srgbClr val="DC4A3C"/>
                  </a:solidFill>
                </a:ln>
                <a:solidFill>
                  <a:srgbClr val="DC4A3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>
                <a:ln w="2222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PEOPLE’S</a:t>
            </a:r>
            <a:r>
              <a:rPr lang="en-US" sz="5400" dirty="0">
                <a:ln w="0">
                  <a:solidFill>
                    <a:srgbClr val="DC4A3C"/>
                  </a:solidFill>
                </a:ln>
                <a:solidFill>
                  <a:srgbClr val="DC4A3C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>
                <a:ln w="22225">
                  <a:solidFill>
                    <a:srgbClr val="DC4A3C"/>
                  </a:solidFill>
                  <a:prstDash val="solid"/>
                </a:ln>
                <a:solidFill>
                  <a:srgbClr val="DC4A3C"/>
                </a:solidFill>
              </a:rPr>
              <a:t>BUSINESS</a:t>
            </a:r>
            <a:endParaRPr lang="en-US" sz="5400" b="0" cap="none" spc="0" dirty="0">
              <a:ln w="0">
                <a:solidFill>
                  <a:srgbClr val="DC4A3C"/>
                </a:solidFill>
              </a:ln>
              <a:solidFill>
                <a:srgbClr val="DC4A3C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5" y="221673"/>
            <a:ext cx="7879773" cy="2764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8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05508"/>
            <a:ext cx="10018713" cy="1752599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>Access to quality affordable housing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7638" y="969818"/>
            <a:ext cx="10175385" cy="543977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DC4A3C"/>
                </a:solidFill>
              </a:rPr>
              <a:t>Cooperative housing enables tenants to control decisions </a:t>
            </a:r>
            <a:r>
              <a:rPr lang="en-GB" dirty="0" smtClean="0">
                <a:solidFill>
                  <a:srgbClr val="DC4A3C"/>
                </a:solidFill>
              </a:rPr>
              <a:t>affecting </a:t>
            </a:r>
            <a:r>
              <a:rPr lang="en-GB" dirty="0">
                <a:solidFill>
                  <a:srgbClr val="DC4A3C"/>
                </a:solidFill>
              </a:rPr>
              <a:t>their homes</a:t>
            </a:r>
          </a:p>
          <a:p>
            <a:r>
              <a:rPr lang="en-GB" dirty="0">
                <a:solidFill>
                  <a:srgbClr val="DC4A3C"/>
                </a:solidFill>
              </a:rPr>
              <a:t>This allows them take decisions that are not only in the interests of their members, but the wider public as well </a:t>
            </a:r>
          </a:p>
          <a:p>
            <a:r>
              <a:rPr lang="en-GB" dirty="0">
                <a:solidFill>
                  <a:srgbClr val="DC4A3C"/>
                </a:solidFill>
              </a:rPr>
              <a:t>They can provide a route to more affordable and sustainable quality housing</a:t>
            </a:r>
          </a:p>
          <a:p>
            <a:pPr marL="0" indent="0">
              <a:buNone/>
            </a:pPr>
            <a:r>
              <a:rPr lang="en-GB" dirty="0">
                <a:solidFill>
                  <a:srgbClr val="DC4A3C"/>
                </a:solidFill>
              </a:rPr>
              <a:t>We propose that: </a:t>
            </a:r>
          </a:p>
          <a:p>
            <a:r>
              <a:rPr lang="en-GB" dirty="0">
                <a:solidFill>
                  <a:srgbClr val="DC4A3C"/>
                </a:solidFill>
              </a:rPr>
              <a:t>Financial support for social housing initiatives should extend to cooperative housing projects</a:t>
            </a:r>
          </a:p>
          <a:p>
            <a:r>
              <a:rPr lang="en-GB" dirty="0">
                <a:solidFill>
                  <a:srgbClr val="DC4A3C"/>
                </a:solidFill>
              </a:rPr>
              <a:t>Publicly funded housing should insist on a minimum of tenant control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45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465992"/>
            <a:ext cx="10018713" cy="1055077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>Energy Security through local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1069"/>
            <a:ext cx="10250490" cy="4339405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rgbClr val="DC4A3C"/>
                </a:solidFill>
              </a:rPr>
              <a:t>Cooperatives are able to provide a business model which people can trust in and benefit from in the switch to renewables </a:t>
            </a:r>
          </a:p>
          <a:p>
            <a:r>
              <a:rPr lang="en-GB" dirty="0">
                <a:solidFill>
                  <a:srgbClr val="DC4A3C"/>
                </a:solidFill>
              </a:rPr>
              <a:t>Shared ownership allows for profits to be redistributed to members, or reinvested into green projects in the community</a:t>
            </a:r>
          </a:p>
          <a:p>
            <a:pPr marL="0" indent="0">
              <a:buNone/>
            </a:pPr>
            <a:r>
              <a:rPr lang="en-GB" dirty="0">
                <a:solidFill>
                  <a:srgbClr val="DC4A3C"/>
                </a:solidFill>
              </a:rPr>
              <a:t>We propose that:</a:t>
            </a:r>
          </a:p>
          <a:p>
            <a:r>
              <a:rPr lang="en-GB" dirty="0">
                <a:solidFill>
                  <a:srgbClr val="DC4A3C"/>
                </a:solidFill>
              </a:rPr>
              <a:t>EU Member states should support a diverse range of citizen ownership schemes for renewables, including setting planning expectations</a:t>
            </a:r>
          </a:p>
          <a:p>
            <a:r>
              <a:rPr lang="en-GB" dirty="0">
                <a:solidFill>
                  <a:srgbClr val="DC4A3C"/>
                </a:solidFill>
              </a:rPr>
              <a:t>They should also establish targets for renewable energy and community power</a:t>
            </a:r>
          </a:p>
          <a:p>
            <a:r>
              <a:rPr lang="en-GB" dirty="0" smtClean="0">
                <a:solidFill>
                  <a:srgbClr val="DC4A3C"/>
                </a:solidFill>
              </a:rPr>
              <a:t>Financial </a:t>
            </a:r>
            <a:r>
              <a:rPr lang="en-GB" dirty="0">
                <a:solidFill>
                  <a:srgbClr val="DC4A3C"/>
                </a:solidFill>
              </a:rPr>
              <a:t>aid should be available to those who wish to conduct preliminary investigations into </a:t>
            </a:r>
            <a:r>
              <a:rPr lang="en-GB" dirty="0" smtClean="0">
                <a:solidFill>
                  <a:srgbClr val="DC4A3C"/>
                </a:solidFill>
              </a:rPr>
              <a:t>establish </a:t>
            </a:r>
            <a:r>
              <a:rPr lang="en-GB" dirty="0">
                <a:solidFill>
                  <a:srgbClr val="DC4A3C"/>
                </a:solidFill>
              </a:rPr>
              <a:t>renewable energy cooperatives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200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DC4A3C"/>
                </a:solidFill>
              </a:rPr>
              <a:t>Questions to Consider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565565"/>
            <a:ext cx="10018713" cy="4225636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DC4A3C"/>
                </a:solidFill>
              </a:rPr>
              <a:t>What can be done to get governments to promote policies that will strengthen the cooperative sector?</a:t>
            </a:r>
          </a:p>
          <a:p>
            <a:r>
              <a:rPr lang="en-GB" sz="3200" dirty="0" smtClean="0">
                <a:solidFill>
                  <a:srgbClr val="DC4A3C"/>
                </a:solidFill>
              </a:rPr>
              <a:t>What </a:t>
            </a:r>
            <a:r>
              <a:rPr lang="en-GB" sz="3200" dirty="0">
                <a:solidFill>
                  <a:srgbClr val="DC4A3C"/>
                </a:solidFill>
              </a:rPr>
              <a:t>can be done to promote cooperatives and mutual at a grassroots level?</a:t>
            </a:r>
          </a:p>
        </p:txBody>
      </p:sp>
    </p:spTree>
    <p:extLst>
      <p:ext uri="{BB962C8B-B14F-4D97-AF65-F5344CB8AC3E}">
        <p14:creationId xmlns:p14="http://schemas.microsoft.com/office/powerpoint/2010/main" val="131543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9919312" cy="1494691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>How Progressives can build the People’s Business: policy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80493"/>
            <a:ext cx="10187737" cy="3610708"/>
          </a:xfrm>
        </p:spPr>
        <p:txBody>
          <a:bodyPr/>
          <a:lstStyle/>
          <a:p>
            <a:r>
              <a:rPr lang="en-GB" sz="3200" dirty="0">
                <a:solidFill>
                  <a:srgbClr val="DC4A3C"/>
                </a:solidFill>
              </a:rPr>
              <a:t>Progressives have the opportunity to seize the initiative and promote business that puts people’s needs before that of the market</a:t>
            </a:r>
          </a:p>
          <a:p>
            <a:r>
              <a:rPr lang="en-GB" sz="3200" dirty="0" smtClean="0">
                <a:solidFill>
                  <a:srgbClr val="DC4A3C"/>
                </a:solidFill>
              </a:rPr>
              <a:t>We propose </a:t>
            </a:r>
            <a:r>
              <a:rPr lang="en-GB" sz="3200" dirty="0">
                <a:solidFill>
                  <a:srgbClr val="DC4A3C"/>
                </a:solidFill>
              </a:rPr>
              <a:t>that Progressives across Europe adopt the ‘People’s Business Charter’ </a:t>
            </a:r>
          </a:p>
          <a:p>
            <a:endParaRPr lang="en-GB" dirty="0">
              <a:solidFill>
                <a:srgbClr val="DC4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74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>An Economy that prioritises people before other interests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61883"/>
            <a:ext cx="10438749" cy="3747246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DC4A3C"/>
                </a:solidFill>
              </a:rPr>
              <a:t>The financial crisis shows the consequences of becoming overly reliant on one business model which is motivated to maximize shareholder </a:t>
            </a:r>
            <a:r>
              <a:rPr lang="en-GB" dirty="0" smtClean="0">
                <a:solidFill>
                  <a:srgbClr val="DC4A3C"/>
                </a:solidFill>
              </a:rPr>
              <a:t>value</a:t>
            </a:r>
            <a:endParaRPr lang="en-GB" dirty="0">
              <a:solidFill>
                <a:srgbClr val="DC4A3C"/>
              </a:solidFill>
            </a:endParaRPr>
          </a:p>
          <a:p>
            <a:r>
              <a:rPr lang="en-GB" dirty="0">
                <a:solidFill>
                  <a:srgbClr val="DC4A3C"/>
                </a:solidFill>
              </a:rPr>
              <a:t>Unlike listed firms, cooperatives and mutuals are incentivised to adopt a long term strategy which </a:t>
            </a:r>
            <a:r>
              <a:rPr lang="en-GB" dirty="0" smtClean="0">
                <a:solidFill>
                  <a:srgbClr val="DC4A3C"/>
                </a:solidFill>
              </a:rPr>
              <a:t>puts members first</a:t>
            </a:r>
            <a:endParaRPr lang="en-GB" dirty="0">
              <a:solidFill>
                <a:srgbClr val="DC4A3C"/>
              </a:solidFill>
            </a:endParaRPr>
          </a:p>
          <a:p>
            <a:r>
              <a:rPr lang="en-GB" dirty="0">
                <a:solidFill>
                  <a:srgbClr val="DC4A3C"/>
                </a:solidFill>
              </a:rPr>
              <a:t>Whilst they have a strong presence in many sectors and countries in the EU, in others this is not the case, and this leads to discrimination and a lack of support for them</a:t>
            </a:r>
          </a:p>
        </p:txBody>
      </p:sp>
    </p:spTree>
    <p:extLst>
      <p:ext uri="{BB962C8B-B14F-4D97-AF65-F5344CB8AC3E}">
        <p14:creationId xmlns:p14="http://schemas.microsoft.com/office/powerpoint/2010/main" val="886498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659423"/>
            <a:ext cx="10018713" cy="5131777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DC4A3C"/>
                </a:solidFill>
              </a:rPr>
              <a:t>It is essential that:</a:t>
            </a:r>
          </a:p>
          <a:p>
            <a:endParaRPr lang="en-GB" dirty="0">
              <a:solidFill>
                <a:srgbClr val="DC4A3C"/>
              </a:solidFill>
            </a:endParaRPr>
          </a:p>
          <a:p>
            <a:r>
              <a:rPr lang="en-GB" dirty="0">
                <a:solidFill>
                  <a:srgbClr val="DC4A3C"/>
                </a:solidFill>
              </a:rPr>
              <a:t>There is a regulatory framework in place that allows all business types to compete on a level playing field across the EU, not giving an advantage to any particular model</a:t>
            </a:r>
          </a:p>
          <a:p>
            <a:pPr marL="0" indent="0">
              <a:buNone/>
            </a:pPr>
            <a:endParaRPr lang="en-GB" dirty="0">
              <a:solidFill>
                <a:srgbClr val="DC4A3C"/>
              </a:solidFill>
            </a:endParaRPr>
          </a:p>
          <a:p>
            <a:r>
              <a:rPr lang="en-GB" dirty="0">
                <a:solidFill>
                  <a:srgbClr val="DC4A3C"/>
                </a:solidFill>
              </a:rPr>
              <a:t>Business policy actively promotes corporate diversity, backed up by a responsibility for governments to measure corporate diversity on an annual basis as part of an EU wide database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183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278198" cy="1752599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/>
            </a:r>
            <a:br>
              <a:rPr lang="en-GB" dirty="0">
                <a:solidFill>
                  <a:srgbClr val="DC4A3C"/>
                </a:solidFill>
              </a:rPr>
            </a:br>
            <a:r>
              <a:rPr lang="en-GB" dirty="0">
                <a:solidFill>
                  <a:srgbClr val="DC4A3C"/>
                </a:solidFill>
              </a:rPr>
              <a:t>Policy ideas that counterbalance the effects of globalisation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4000"/>
            <a:ext cx="10018713" cy="485921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DC4A3C"/>
                </a:solidFill>
              </a:rPr>
              <a:t>Globalisation has led to a growing dominance of large multinationals </a:t>
            </a:r>
            <a:endParaRPr lang="en-GB" dirty="0" smtClean="0">
              <a:solidFill>
                <a:srgbClr val="DC4A3C"/>
              </a:solidFill>
            </a:endParaRPr>
          </a:p>
          <a:p>
            <a:r>
              <a:rPr lang="en-GB" dirty="0" smtClean="0">
                <a:solidFill>
                  <a:srgbClr val="DC4A3C"/>
                </a:solidFill>
              </a:rPr>
              <a:t>The </a:t>
            </a:r>
            <a:r>
              <a:rPr lang="en-GB" dirty="0">
                <a:solidFill>
                  <a:srgbClr val="DC4A3C"/>
                </a:solidFill>
              </a:rPr>
              <a:t>power of these corporations is such that governments have little influence over their strategies, that are often not to the benefit of ordinary people</a:t>
            </a:r>
          </a:p>
          <a:p>
            <a:r>
              <a:rPr lang="en-GB" dirty="0">
                <a:solidFill>
                  <a:srgbClr val="DC4A3C"/>
                </a:solidFill>
              </a:rPr>
              <a:t>Cooperatives are locally focused and operate within national boundaries, and are therefore less likely to participate in the global ‘race to the bottom’ </a:t>
            </a:r>
          </a:p>
          <a:p>
            <a:r>
              <a:rPr lang="en-GB" dirty="0">
                <a:solidFill>
                  <a:srgbClr val="DC4A3C"/>
                </a:solidFill>
              </a:rPr>
              <a:t>They </a:t>
            </a:r>
            <a:r>
              <a:rPr lang="en-GB" dirty="0" smtClean="0">
                <a:solidFill>
                  <a:srgbClr val="DC4A3C"/>
                </a:solidFill>
              </a:rPr>
              <a:t>put </a:t>
            </a:r>
            <a:r>
              <a:rPr lang="en-GB" dirty="0">
                <a:solidFill>
                  <a:srgbClr val="DC4A3C"/>
                </a:solidFill>
              </a:rPr>
              <a:t>people first, providing sources of quality </a:t>
            </a:r>
            <a:r>
              <a:rPr lang="en-GB" dirty="0" smtClean="0">
                <a:solidFill>
                  <a:srgbClr val="DC4A3C"/>
                </a:solidFill>
              </a:rPr>
              <a:t>employment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79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69" y="374073"/>
            <a:ext cx="10466576" cy="557539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srgbClr val="DC4A3C"/>
                </a:solidFill>
              </a:rPr>
              <a:t>We propose that:</a:t>
            </a:r>
            <a:endParaRPr lang="en-GB" sz="2800" dirty="0">
              <a:solidFill>
                <a:srgbClr val="DC4A3C"/>
              </a:solidFill>
            </a:endParaRPr>
          </a:p>
          <a:p>
            <a:r>
              <a:rPr lang="en-GB" sz="2800" dirty="0" smtClean="0">
                <a:solidFill>
                  <a:srgbClr val="DC4A3C"/>
                </a:solidFill>
              </a:rPr>
              <a:t>There </a:t>
            </a:r>
            <a:r>
              <a:rPr lang="en-GB" sz="2800" dirty="0">
                <a:solidFill>
                  <a:srgbClr val="DC4A3C"/>
                </a:solidFill>
              </a:rPr>
              <a:t>should be fiscal incentives that recognize the role of cooperative and mutual ownership across the </a:t>
            </a:r>
            <a:r>
              <a:rPr lang="en-GB" sz="2800" dirty="0" smtClean="0">
                <a:solidFill>
                  <a:srgbClr val="DC4A3C"/>
                </a:solidFill>
              </a:rPr>
              <a:t>EU</a:t>
            </a:r>
            <a:endParaRPr lang="en-GB" sz="2800" dirty="0">
              <a:solidFill>
                <a:srgbClr val="DC4A3C"/>
              </a:solidFill>
            </a:endParaRPr>
          </a:p>
          <a:p>
            <a:r>
              <a:rPr lang="en-GB" sz="2800" dirty="0" smtClean="0">
                <a:solidFill>
                  <a:srgbClr val="DC4A3C"/>
                </a:solidFill>
              </a:rPr>
              <a:t>Policies </a:t>
            </a:r>
            <a:r>
              <a:rPr lang="en-GB" sz="2800" dirty="0">
                <a:solidFill>
                  <a:srgbClr val="DC4A3C"/>
                </a:solidFill>
              </a:rPr>
              <a:t>should be pursued that ensure cooperatives and mutuals are not </a:t>
            </a:r>
            <a:r>
              <a:rPr lang="en-GB" sz="2800" dirty="0" smtClean="0">
                <a:solidFill>
                  <a:srgbClr val="DC4A3C"/>
                </a:solidFill>
              </a:rPr>
              <a:t>disadvantaged</a:t>
            </a:r>
            <a:endParaRPr lang="en-GB" sz="2800" dirty="0">
              <a:solidFill>
                <a:srgbClr val="DC4A3C"/>
              </a:solidFill>
            </a:endParaRPr>
          </a:p>
          <a:p>
            <a:r>
              <a:rPr lang="en-GB" sz="2800" dirty="0" smtClean="0">
                <a:solidFill>
                  <a:srgbClr val="DC4A3C"/>
                </a:solidFill>
              </a:rPr>
              <a:t>All </a:t>
            </a:r>
            <a:r>
              <a:rPr lang="en-GB" sz="2800" dirty="0">
                <a:solidFill>
                  <a:srgbClr val="DC4A3C"/>
                </a:solidFill>
              </a:rPr>
              <a:t>EU member states should adopt legislation to restrict demutualisation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74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>Businesses that challenge inequality and spread wealth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DC4A3C"/>
                </a:solidFill>
              </a:rPr>
              <a:t>The way a business is owned </a:t>
            </a:r>
            <a:r>
              <a:rPr lang="en-GB" dirty="0">
                <a:solidFill>
                  <a:srgbClr val="DC4A3C"/>
                </a:solidFill>
              </a:rPr>
              <a:t>a</a:t>
            </a:r>
            <a:r>
              <a:rPr lang="en-GB" dirty="0" smtClean="0">
                <a:solidFill>
                  <a:srgbClr val="DC4A3C"/>
                </a:solidFill>
              </a:rPr>
              <a:t>ffects </a:t>
            </a:r>
            <a:r>
              <a:rPr lang="en-GB" dirty="0">
                <a:solidFill>
                  <a:srgbClr val="DC4A3C"/>
                </a:solidFill>
              </a:rPr>
              <a:t>its priorities</a:t>
            </a:r>
          </a:p>
          <a:p>
            <a:r>
              <a:rPr lang="en-GB" dirty="0">
                <a:solidFill>
                  <a:srgbClr val="DC4A3C"/>
                </a:solidFill>
              </a:rPr>
              <a:t>Cooperatives spread wealth by distributing their surpluses to members through dividends or lower prices, combating income inequality</a:t>
            </a:r>
          </a:p>
          <a:p>
            <a:pPr marL="0" indent="0">
              <a:buNone/>
            </a:pPr>
            <a:r>
              <a:rPr lang="en-GB" dirty="0">
                <a:solidFill>
                  <a:srgbClr val="DC4A3C"/>
                </a:solidFill>
              </a:rPr>
              <a:t>We Propose </a:t>
            </a:r>
            <a:r>
              <a:rPr lang="en-GB" dirty="0" smtClean="0">
                <a:solidFill>
                  <a:srgbClr val="DC4A3C"/>
                </a:solidFill>
              </a:rPr>
              <a:t>that</a:t>
            </a:r>
            <a:r>
              <a:rPr lang="en-GB" dirty="0">
                <a:solidFill>
                  <a:srgbClr val="DC4A3C"/>
                </a:solidFill>
              </a:rPr>
              <a:t>:</a:t>
            </a:r>
          </a:p>
          <a:p>
            <a:r>
              <a:rPr lang="en-GB" dirty="0">
                <a:solidFill>
                  <a:srgbClr val="DC4A3C"/>
                </a:solidFill>
              </a:rPr>
              <a:t>Customers and workers should be encouraged to participate in cooperatives, such as through fiscal policy to incentivise investment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76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208086"/>
            <a:ext cx="10018713" cy="1752599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>Financial Services in the interests of customers, not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60685"/>
            <a:ext cx="10139654" cy="3788951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DC4A3C"/>
                </a:solidFill>
              </a:rPr>
              <a:t>The </a:t>
            </a:r>
            <a:r>
              <a:rPr lang="en-GB" dirty="0" smtClean="0">
                <a:solidFill>
                  <a:srgbClr val="DC4A3C"/>
                </a:solidFill>
              </a:rPr>
              <a:t>financial crisis has </a:t>
            </a:r>
            <a:r>
              <a:rPr lang="en-GB" dirty="0">
                <a:solidFill>
                  <a:srgbClr val="DC4A3C"/>
                </a:solidFill>
              </a:rPr>
              <a:t>had a profound effect on European countries, with citizens having to pay for the recession through years of austerity</a:t>
            </a:r>
          </a:p>
          <a:p>
            <a:r>
              <a:rPr lang="en-GB" dirty="0">
                <a:solidFill>
                  <a:srgbClr val="DC4A3C"/>
                </a:solidFill>
              </a:rPr>
              <a:t>Governments have a responsibility to protect their citizens from economic shocks in the future</a:t>
            </a:r>
          </a:p>
          <a:p>
            <a:r>
              <a:rPr lang="en-GB" dirty="0">
                <a:solidFill>
                  <a:srgbClr val="DC4A3C"/>
                </a:solidFill>
              </a:rPr>
              <a:t>Promoting cooperatives and mutuals, </a:t>
            </a:r>
            <a:r>
              <a:rPr lang="en-GB" dirty="0" smtClean="0">
                <a:solidFill>
                  <a:srgbClr val="DC4A3C"/>
                </a:solidFill>
              </a:rPr>
              <a:t>which </a:t>
            </a:r>
            <a:r>
              <a:rPr lang="en-GB" dirty="0">
                <a:solidFill>
                  <a:srgbClr val="DC4A3C"/>
                </a:solidFill>
              </a:rPr>
              <a:t>are less inclined to take risks for short term profit, would represent a step toward achieving </a:t>
            </a:r>
            <a:r>
              <a:rPr lang="en-GB" dirty="0" smtClean="0">
                <a:solidFill>
                  <a:srgbClr val="DC4A3C"/>
                </a:solidFill>
              </a:rPr>
              <a:t>this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DC4A3C"/>
                </a:solidFill>
              </a:rPr>
              <a:t>We propose that:</a:t>
            </a:r>
            <a:endParaRPr lang="en-GB" dirty="0">
              <a:solidFill>
                <a:srgbClr val="DC4A3C"/>
              </a:solidFill>
            </a:endParaRPr>
          </a:p>
          <a:p>
            <a:r>
              <a:rPr lang="en-GB" dirty="0" smtClean="0">
                <a:solidFill>
                  <a:srgbClr val="DC4A3C"/>
                </a:solidFill>
              </a:rPr>
              <a:t>Cooperatives </a:t>
            </a:r>
            <a:r>
              <a:rPr lang="en-GB" dirty="0">
                <a:solidFill>
                  <a:srgbClr val="DC4A3C"/>
                </a:solidFill>
              </a:rPr>
              <a:t>and </a:t>
            </a:r>
            <a:r>
              <a:rPr lang="en-GB" dirty="0" smtClean="0">
                <a:solidFill>
                  <a:srgbClr val="DC4A3C"/>
                </a:solidFill>
              </a:rPr>
              <a:t>mutuals </a:t>
            </a:r>
            <a:r>
              <a:rPr lang="en-GB" dirty="0">
                <a:solidFill>
                  <a:srgbClr val="DC4A3C"/>
                </a:solidFill>
              </a:rPr>
              <a:t>should be promoted to offer financial services in every EU member state</a:t>
            </a:r>
          </a:p>
          <a:p>
            <a:r>
              <a:rPr lang="en-GB" dirty="0">
                <a:solidFill>
                  <a:srgbClr val="DC4A3C"/>
                </a:solidFill>
              </a:rPr>
              <a:t>Regulation should recognize the unique features of cooperative banking and insurance</a:t>
            </a:r>
          </a:p>
          <a:p>
            <a:r>
              <a:rPr lang="en-GB" dirty="0">
                <a:solidFill>
                  <a:srgbClr val="DC4A3C"/>
                </a:solidFill>
              </a:rPr>
              <a:t>Cooperatives should be able to raise capital from members and external investors alike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342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351693"/>
            <a:ext cx="10018713" cy="1752599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DC4A3C"/>
                </a:solidFill>
              </a:rPr>
              <a:t>Work that is meaningful and rewarding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690255"/>
            <a:ext cx="10018713" cy="46135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DC4A3C"/>
                </a:solidFill>
              </a:rPr>
              <a:t>In a </a:t>
            </a:r>
            <a:r>
              <a:rPr lang="en-GB" dirty="0" smtClean="0">
                <a:solidFill>
                  <a:srgbClr val="DC4A3C"/>
                </a:solidFill>
              </a:rPr>
              <a:t>fair </a:t>
            </a:r>
            <a:r>
              <a:rPr lang="en-GB" dirty="0">
                <a:solidFill>
                  <a:srgbClr val="DC4A3C"/>
                </a:solidFill>
              </a:rPr>
              <a:t>economy, work should be fulfilling as well as well paid</a:t>
            </a:r>
          </a:p>
          <a:p>
            <a:r>
              <a:rPr lang="en-GB" dirty="0">
                <a:solidFill>
                  <a:srgbClr val="DC4A3C"/>
                </a:solidFill>
              </a:rPr>
              <a:t>There is strong evidence to suggest that employee ownership boosts worker satisfaction and productivity</a:t>
            </a:r>
          </a:p>
          <a:p>
            <a:r>
              <a:rPr lang="en-GB" dirty="0">
                <a:solidFill>
                  <a:srgbClr val="DC4A3C"/>
                </a:solidFill>
              </a:rPr>
              <a:t>They can also help to revive regions that have been deprived of economic </a:t>
            </a:r>
            <a:r>
              <a:rPr lang="en-GB" dirty="0" smtClean="0">
                <a:solidFill>
                  <a:srgbClr val="DC4A3C"/>
                </a:solidFill>
              </a:rPr>
              <a:t>opportunities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DC4A3C"/>
                </a:solidFill>
              </a:rPr>
              <a:t>We propose that:</a:t>
            </a:r>
            <a:endParaRPr lang="en-GB" dirty="0">
              <a:solidFill>
                <a:srgbClr val="DC4A3C"/>
              </a:solidFill>
            </a:endParaRPr>
          </a:p>
          <a:p>
            <a:r>
              <a:rPr lang="en-GB" dirty="0" smtClean="0">
                <a:solidFill>
                  <a:srgbClr val="DC4A3C"/>
                </a:solidFill>
              </a:rPr>
              <a:t>Governments should promote </a:t>
            </a:r>
            <a:r>
              <a:rPr lang="en-GB" dirty="0">
                <a:solidFill>
                  <a:srgbClr val="DC4A3C"/>
                </a:solidFill>
              </a:rPr>
              <a:t>initiatives to allow employee ownership to be achieved through the use of social security funds as investment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483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512</TotalTime>
  <Words>776</Words>
  <Application>Microsoft Macintosh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Corbel</vt:lpstr>
      <vt:lpstr>Arial</vt:lpstr>
      <vt:lpstr>Parallax</vt:lpstr>
      <vt:lpstr>PowerPoint Presentation</vt:lpstr>
      <vt:lpstr>How Progressives can build the People’s Business: policy ideas</vt:lpstr>
      <vt:lpstr>An Economy that prioritises people before other interests</vt:lpstr>
      <vt:lpstr>PowerPoint Presentation</vt:lpstr>
      <vt:lpstr> Policy ideas that counterbalance the effects of globalisation </vt:lpstr>
      <vt:lpstr>PowerPoint Presentation</vt:lpstr>
      <vt:lpstr>Businesses that challenge inequality and spread wealth</vt:lpstr>
      <vt:lpstr>Financial Services in the interests of customers, not capital</vt:lpstr>
      <vt:lpstr>Work that is meaningful and rewarding</vt:lpstr>
      <vt:lpstr>Access to quality affordable housing</vt:lpstr>
      <vt:lpstr>Energy Security through local control</vt:lpstr>
      <vt:lpstr>Questions to Consider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People’s Business</dc:title>
  <dc:creator>Josh</dc:creator>
  <cp:lastModifiedBy>Peter Hunt</cp:lastModifiedBy>
  <cp:revision>25</cp:revision>
  <dcterms:created xsi:type="dcterms:W3CDTF">2017-03-22T11:37:17Z</dcterms:created>
  <dcterms:modified xsi:type="dcterms:W3CDTF">2017-12-06T12:02:54Z</dcterms:modified>
</cp:coreProperties>
</file>